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41"/>
  </p:notesMasterIdLst>
  <p:handoutMasterIdLst>
    <p:handoutMasterId r:id="rId42"/>
  </p:handoutMasterIdLst>
  <p:sldIdLst>
    <p:sldId id="547" r:id="rId2"/>
    <p:sldId id="570" r:id="rId3"/>
    <p:sldId id="551" r:id="rId4"/>
    <p:sldId id="484" r:id="rId5"/>
    <p:sldId id="549" r:id="rId6"/>
    <p:sldId id="566" r:id="rId7"/>
    <p:sldId id="579" r:id="rId8"/>
    <p:sldId id="569" r:id="rId9"/>
    <p:sldId id="557" r:id="rId10"/>
    <p:sldId id="563" r:id="rId11"/>
    <p:sldId id="591" r:id="rId12"/>
    <p:sldId id="586" r:id="rId13"/>
    <p:sldId id="571" r:id="rId14"/>
    <p:sldId id="587" r:id="rId15"/>
    <p:sldId id="588" r:id="rId16"/>
    <p:sldId id="589" r:id="rId17"/>
    <p:sldId id="590" r:id="rId18"/>
    <p:sldId id="560" r:id="rId19"/>
    <p:sldId id="576" r:id="rId20"/>
    <p:sldId id="577" r:id="rId21"/>
    <p:sldId id="580" r:id="rId22"/>
    <p:sldId id="583" r:id="rId23"/>
    <p:sldId id="584" r:id="rId24"/>
    <p:sldId id="585" r:id="rId25"/>
    <p:sldId id="582" r:id="rId26"/>
    <p:sldId id="581" r:id="rId27"/>
    <p:sldId id="578" r:id="rId28"/>
    <p:sldId id="545" r:id="rId29"/>
    <p:sldId id="546" r:id="rId30"/>
    <p:sldId id="553" r:id="rId31"/>
    <p:sldId id="552" r:id="rId32"/>
    <p:sldId id="555" r:id="rId33"/>
    <p:sldId id="554" r:id="rId34"/>
    <p:sldId id="556" r:id="rId35"/>
    <p:sldId id="298" r:id="rId36"/>
    <p:sldId id="561" r:id="rId37"/>
    <p:sldId id="567" r:id="rId38"/>
    <p:sldId id="562" r:id="rId39"/>
    <p:sldId id="559" r:id="rId40"/>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47"/>
            <p14:sldId id="570"/>
            <p14:sldId id="551"/>
            <p14:sldId id="484"/>
            <p14:sldId id="549"/>
            <p14:sldId id="566"/>
            <p14:sldId id="579"/>
            <p14:sldId id="569"/>
            <p14:sldId id="557"/>
            <p14:sldId id="563"/>
            <p14:sldId id="591"/>
            <p14:sldId id="586"/>
            <p14:sldId id="571"/>
            <p14:sldId id="587"/>
            <p14:sldId id="588"/>
            <p14:sldId id="589"/>
            <p14:sldId id="590"/>
            <p14:sldId id="560"/>
            <p14:sldId id="576"/>
            <p14:sldId id="577"/>
            <p14:sldId id="580"/>
            <p14:sldId id="583"/>
            <p14:sldId id="584"/>
            <p14:sldId id="585"/>
            <p14:sldId id="582"/>
            <p14:sldId id="581"/>
            <p14:sldId id="578"/>
            <p14:sldId id="545"/>
            <p14:sldId id="546"/>
            <p14:sldId id="553"/>
            <p14:sldId id="552"/>
            <p14:sldId id="555"/>
            <p14:sldId id="554"/>
            <p14:sldId id="556"/>
            <p14:sldId id="298"/>
            <p14:sldId id="561"/>
            <p14:sldId id="567"/>
            <p14:sldId id="562"/>
            <p14:sldId id="55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FF00"/>
    <a:srgbClr val="800080"/>
    <a:srgbClr val="0000FF"/>
    <a:srgbClr val="FF0000"/>
    <a:srgbClr val="0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01" autoAdjust="0"/>
    <p:restoredTop sz="97161" autoAdjust="0"/>
  </p:normalViewPr>
  <p:slideViewPr>
    <p:cSldViewPr>
      <p:cViewPr varScale="1">
        <p:scale>
          <a:sx n="129" d="100"/>
          <a:sy n="129" d="100"/>
        </p:scale>
        <p:origin x="216" y="62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7/2/24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a:t>Bugs are inevitable</a:t>
            </a:r>
          </a:p>
        </p:txBody>
      </p:sp>
      <p:sp>
        <p:nvSpPr>
          <p:cNvPr id="4" name="Slide Number Placeholder 3"/>
          <p:cNvSpPr>
            <a:spLocks noGrp="1"/>
          </p:cNvSpPr>
          <p:nvPr>
            <p:ph type="sldNum" sz="quarter" idx="10"/>
          </p:nvPr>
        </p:nvSpPr>
        <p:spPr/>
        <p:txBody>
          <a:bodyPr/>
          <a:lstStyle/>
          <a:p>
            <a:fld id="{99B30722-7DAA-4E93-8206-71F83E275281}" type="slidenum">
              <a:rPr lang="en-US" smtClean="0"/>
              <a:pPr/>
              <a:t>4</a:t>
            </a:fld>
            <a:endParaRPr lang="en-US"/>
          </a:p>
        </p:txBody>
      </p:sp>
    </p:spTree>
    <p:extLst>
      <p:ext uri="{BB962C8B-B14F-4D97-AF65-F5344CB8AC3E}">
        <p14:creationId xmlns:p14="http://schemas.microsoft.com/office/powerpoint/2010/main" val="38261228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7</a:t>
            </a:fld>
            <a:endParaRPr lang="en-US"/>
          </a:p>
        </p:txBody>
      </p:sp>
    </p:spTree>
    <p:extLst>
      <p:ext uri="{BB962C8B-B14F-4D97-AF65-F5344CB8AC3E}">
        <p14:creationId xmlns:p14="http://schemas.microsoft.com/office/powerpoint/2010/main" val="3410454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E68C0-4890-6A19-D5E4-8C9E8A7D72FE}"/>
              </a:ext>
            </a:extLst>
          </p:cNvPr>
          <p:cNvSpPr>
            <a:spLocks noGrp="1"/>
          </p:cNvSpPr>
          <p:nvPr>
            <p:ph type="title"/>
          </p:nvPr>
        </p:nvSpPr>
        <p:spPr/>
        <p:txBody>
          <a:bodyPr/>
          <a:lstStyle/>
          <a:p>
            <a:r>
              <a:rPr lang="en-CH" dirty="0"/>
              <a:t>Data class outline</a:t>
            </a:r>
          </a:p>
        </p:txBody>
      </p:sp>
      <p:sp>
        <p:nvSpPr>
          <p:cNvPr id="3" name="Content Placeholder 2">
            <a:extLst>
              <a:ext uri="{FF2B5EF4-FFF2-40B4-BE49-F238E27FC236}">
                <a16:creationId xmlns:a16="http://schemas.microsoft.com/office/drawing/2014/main" id="{4294940F-4376-D895-7388-88D7535C9634}"/>
              </a:ext>
            </a:extLst>
          </p:cNvPr>
          <p:cNvSpPr>
            <a:spLocks noGrp="1"/>
          </p:cNvSpPr>
          <p:nvPr>
            <p:ph idx="1"/>
          </p:nvPr>
        </p:nvSpPr>
        <p:spPr/>
        <p:txBody>
          <a:bodyPr>
            <a:normAutofit fontScale="47500" lnSpcReduction="20000"/>
          </a:bodyPr>
          <a:lstStyle/>
          <a:p>
            <a:pPr algn="l">
              <a:buFont typeface="+mj-lt"/>
              <a:buAutoNum type="arabicPeriod"/>
            </a:pPr>
            <a:r>
              <a:rPr lang="en-US" b="0" i="0" dirty="0">
                <a:solidFill>
                  <a:srgbClr val="1F2328"/>
                </a:solidFill>
                <a:effectLst/>
                <a:latin typeface="-apple-system"/>
              </a:rPr>
              <a:t>Introduction</a:t>
            </a:r>
          </a:p>
          <a:p>
            <a:pPr lvl="1"/>
            <a:r>
              <a:rPr lang="en-US" b="0" i="0" dirty="0">
                <a:solidFill>
                  <a:srgbClr val="1F2328"/>
                </a:solidFill>
                <a:effectLst/>
                <a:latin typeface="-apple-system"/>
              </a:rPr>
              <a:t>what data structures do you know? list, dictionary, set, tree, graph, array, database, …</a:t>
            </a:r>
          </a:p>
          <a:p>
            <a:pPr lvl="1"/>
            <a:r>
              <a:rPr lang="en-US" b="0" i="0" dirty="0">
                <a:solidFill>
                  <a:srgbClr val="1F2328"/>
                </a:solidFill>
                <a:effectLst/>
                <a:latin typeface="-apple-system"/>
              </a:rPr>
              <a:t>you could store data in a dictionary as a list — what makes you choose a data structure over another? speed (dictionary retrieval O(1), list O(n), demo this) memory (on disk, in memory)</a:t>
            </a:r>
          </a:p>
          <a:p>
            <a:pPr lvl="1"/>
            <a:r>
              <a:rPr lang="en-US" b="0" i="0" dirty="0">
                <a:solidFill>
                  <a:srgbClr val="1F2328"/>
                </a:solidFill>
                <a:effectLst/>
                <a:latin typeface="-apple-system"/>
              </a:rPr>
              <a:t>for what kind of data is each of the data structure good? list, dictionary … </a:t>
            </a:r>
            <a:r>
              <a:rPr lang="en-US" b="0" i="0" dirty="0" err="1">
                <a:solidFill>
                  <a:srgbClr val="1F2328"/>
                </a:solidFill>
                <a:effectLst/>
                <a:latin typeface="-apple-system"/>
              </a:rPr>
              <a:t>numpy</a:t>
            </a:r>
            <a:r>
              <a:rPr lang="en-US" b="0" i="0" dirty="0">
                <a:solidFill>
                  <a:srgbClr val="1F2328"/>
                </a:solidFill>
                <a:effectLst/>
                <a:latin typeface="-apple-system"/>
              </a:rPr>
              <a:t> array -&gt; n-d grid of data of the same basic type; efficient use of memory and for loops implemented at C-level for some operations pandas </a:t>
            </a:r>
            <a:r>
              <a:rPr lang="en-US" b="0" i="0" dirty="0" err="1">
                <a:solidFill>
                  <a:srgbClr val="1F2328"/>
                </a:solidFill>
                <a:effectLst/>
                <a:latin typeface="-apple-system"/>
              </a:rPr>
              <a:t>DataFrame</a:t>
            </a:r>
            <a:r>
              <a:rPr lang="en-US" b="0" i="0" dirty="0">
                <a:solidFill>
                  <a:srgbClr val="1F2328"/>
                </a:solidFill>
                <a:effectLst/>
                <a:latin typeface="-apple-system"/>
              </a:rPr>
              <a:t> -&gt; records of different types, e.g. info about experiment subscriber, experiment results by subscriber and condition, … ; efficient operations on columns; easy statistics and analytics on groups</a:t>
            </a:r>
          </a:p>
          <a:p>
            <a:pPr algn="l">
              <a:buFont typeface="+mj-lt"/>
              <a:buAutoNum type="arabicPeriod"/>
            </a:pPr>
            <a:r>
              <a:rPr lang="en-US" b="0" i="0" dirty="0">
                <a:solidFill>
                  <a:srgbClr val="1F2328"/>
                </a:solidFill>
                <a:effectLst/>
                <a:latin typeface="-apple-system"/>
              </a:rPr>
              <a:t>homogeneous array data: </a:t>
            </a:r>
            <a:r>
              <a:rPr lang="en-US" b="0" i="0" dirty="0" err="1">
                <a:solidFill>
                  <a:srgbClr val="1F2328"/>
                </a:solidFill>
                <a:effectLst/>
                <a:latin typeface="-apple-system"/>
              </a:rPr>
              <a:t>numpy</a:t>
            </a:r>
            <a:endParaRPr lang="en-US" b="0" i="0" dirty="0">
              <a:solidFill>
                <a:srgbClr val="1F2328"/>
              </a:solidFill>
              <a:effectLst/>
              <a:latin typeface="-apple-system"/>
            </a:endParaRPr>
          </a:p>
          <a:p>
            <a:pPr lvl="1"/>
            <a:r>
              <a:rPr lang="en-US" b="0" i="0" dirty="0">
                <a:solidFill>
                  <a:srgbClr val="1F2328"/>
                </a:solidFill>
                <a:effectLst/>
                <a:latin typeface="-apple-system"/>
              </a:rPr>
              <a:t>only small changes to </a:t>
            </a:r>
            <a:r>
              <a:rPr lang="en-US" b="0" i="0" dirty="0" err="1">
                <a:solidFill>
                  <a:srgbClr val="1F2328"/>
                </a:solidFill>
                <a:effectLst/>
                <a:latin typeface="-apple-system"/>
              </a:rPr>
              <a:t>numpy</a:t>
            </a:r>
            <a:r>
              <a:rPr lang="en-US" b="0" i="0" dirty="0">
                <a:solidFill>
                  <a:srgbClr val="1F2328"/>
                </a:solidFill>
                <a:effectLst/>
                <a:latin typeface="-apple-system"/>
              </a:rPr>
              <a:t> class to stress the overall topics</a:t>
            </a:r>
          </a:p>
          <a:p>
            <a:pPr lvl="1"/>
            <a:r>
              <a:rPr lang="en-US" b="0" i="0" dirty="0">
                <a:solidFill>
                  <a:srgbClr val="1F2328"/>
                </a:solidFill>
                <a:effectLst/>
                <a:latin typeface="-apple-system"/>
              </a:rPr>
              <a:t>one thing I suggest to add: </a:t>
            </a:r>
            <a:r>
              <a:rPr lang="en-US" b="0" i="0" dirty="0" err="1">
                <a:solidFill>
                  <a:srgbClr val="1F2328"/>
                </a:solidFill>
                <a:effectLst/>
                <a:latin typeface="-apple-system"/>
              </a:rPr>
              <a:t>memmap</a:t>
            </a:r>
            <a:r>
              <a:rPr lang="en-US" b="0" i="0" dirty="0">
                <a:solidFill>
                  <a:srgbClr val="1F2328"/>
                </a:solidFill>
                <a:effectLst/>
                <a:latin typeface="-apple-system"/>
              </a:rPr>
              <a:t>. What does it do, how much in this case it’s important to think about the operations we want to do on the array: view vs copy; random sampling is going to load all of the memory pages the samples are in. Even C- and Fortran-order are going to have a different impact on memory usage</a:t>
            </a:r>
          </a:p>
          <a:p>
            <a:pPr lvl="1"/>
            <a:r>
              <a:rPr lang="en-US" b="0" i="0" dirty="0">
                <a:solidFill>
                  <a:srgbClr val="1F2328"/>
                </a:solidFill>
                <a:effectLst/>
                <a:latin typeface="-apple-system"/>
              </a:rPr>
              <a:t>mention that HDF5 can also be used for efficient on-disk storage of array data</a:t>
            </a:r>
          </a:p>
          <a:p>
            <a:pPr algn="l">
              <a:buFont typeface="+mj-lt"/>
              <a:buAutoNum type="arabicPeriod" startAt="2"/>
            </a:pPr>
            <a:r>
              <a:rPr lang="en-US" b="0" i="0" dirty="0">
                <a:solidFill>
                  <a:srgbClr val="1F2328"/>
                </a:solidFill>
                <a:effectLst/>
                <a:latin typeface="-apple-system"/>
              </a:rPr>
              <a:t>heterogeneous, column-based data with index: pandas</a:t>
            </a:r>
          </a:p>
          <a:p>
            <a:pPr lvl="1"/>
            <a:r>
              <a:rPr lang="en-US" b="0" i="0" dirty="0">
                <a:solidFill>
                  <a:srgbClr val="1F2328"/>
                </a:solidFill>
                <a:effectLst/>
                <a:latin typeface="-apple-system"/>
              </a:rPr>
              <a:t>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pPr lvl="1"/>
            <a:r>
              <a:rPr lang="en-US" b="0" i="0" dirty="0">
                <a:solidFill>
                  <a:srgbClr val="1F2328"/>
                </a:solidFill>
                <a:effectLst/>
                <a:latin typeface="-apple-system"/>
              </a:rPr>
              <a:t>“tidy data” ideas</a:t>
            </a:r>
          </a:p>
          <a:p>
            <a:pPr lvl="1"/>
            <a:r>
              <a:rPr lang="en-US" b="0" i="0" dirty="0">
                <a:solidFill>
                  <a:srgbClr val="1F2328"/>
                </a:solidFill>
                <a:effectLst/>
                <a:latin typeface="-apple-system"/>
              </a:rPr>
              <a:t>just as in </a:t>
            </a:r>
            <a:r>
              <a:rPr lang="en-US" b="0" i="0" dirty="0" err="1">
                <a:solidFill>
                  <a:srgbClr val="1F2328"/>
                </a:solidFill>
                <a:effectLst/>
                <a:latin typeface="-apple-system"/>
              </a:rPr>
              <a:t>numpy</a:t>
            </a:r>
            <a:r>
              <a:rPr lang="en-US" b="0" i="0" dirty="0">
                <a:solidFill>
                  <a:srgbClr val="1F2328"/>
                </a:solidFill>
                <a:effectLst/>
                <a:latin typeface="-apple-system"/>
              </a:rPr>
              <a:t>, avoiding for loops is critical for both memory and speed consumption</a:t>
            </a:r>
          </a:p>
          <a:p>
            <a:pPr lvl="1"/>
            <a:r>
              <a:rPr lang="en-US" b="0" i="0" dirty="0">
                <a:solidFill>
                  <a:srgbClr val="1F2328"/>
                </a:solidFill>
                <a:effectLst/>
                <a:latin typeface="-apple-system"/>
              </a:rPr>
              <a:t>split, map, aggregate -&gt; basic ideas, related to tidy data; summary tables, pivots</a:t>
            </a:r>
          </a:p>
          <a:p>
            <a:pPr lvl="1"/>
            <a:r>
              <a:rPr lang="en-US" b="0" i="0" dirty="0">
                <a:solidFill>
                  <a:srgbClr val="1F2328"/>
                </a:solidFill>
                <a:effectLst/>
                <a:latin typeface="-apple-system"/>
              </a:rPr>
              <a:t>joins and anti-joins: basic and also how they can make some filtering cases easy, without for loops</a:t>
            </a:r>
          </a:p>
          <a:p>
            <a:pPr lvl="1"/>
            <a:r>
              <a:rPr lang="en-US" b="0" i="0" dirty="0">
                <a:solidFill>
                  <a:srgbClr val="1F2328"/>
                </a:solidFill>
                <a:effectLst/>
                <a:latin typeface="-apple-system"/>
              </a:rPr>
              <a:t>window functions</a:t>
            </a:r>
          </a:p>
          <a:p>
            <a:pPr lvl="1"/>
            <a:r>
              <a:rPr lang="en-US" b="0" i="0" dirty="0">
                <a:solidFill>
                  <a:srgbClr val="1F2328"/>
                </a:solidFill>
                <a:effectLst/>
                <a:latin typeface="-apple-system"/>
              </a:rPr>
              <a:t>coalescing: selecting one of several computations based on priority (eliminates if .. else mapping)</a:t>
            </a:r>
          </a:p>
          <a:p>
            <a:pPr lvl="1"/>
            <a:r>
              <a:rPr lang="en-US" b="0" i="0" dirty="0">
                <a:solidFill>
                  <a:srgbClr val="1F2328"/>
                </a:solidFill>
                <a:effectLst/>
                <a:latin typeface="-apple-system"/>
              </a:rPr>
              <a:t>briefly discuss strengths of pandas, spark, SQL databases, </a:t>
            </a:r>
            <a:r>
              <a:rPr lang="en-US" b="0" i="0" dirty="0" err="1">
                <a:solidFill>
                  <a:srgbClr val="1F2328"/>
                </a:solidFill>
                <a:effectLst/>
                <a:latin typeface="-apple-system"/>
              </a:rPr>
              <a:t>dask</a:t>
            </a:r>
            <a:endParaRPr lang="en-US" b="0" i="0" dirty="0">
              <a:solidFill>
                <a:srgbClr val="1F2328"/>
              </a:solidFill>
              <a:effectLst/>
              <a:latin typeface="-apple-system"/>
            </a:endParaRPr>
          </a:p>
          <a:p>
            <a:pPr algn="l">
              <a:buFont typeface="+mj-lt"/>
              <a:buAutoNum type="arabicPeriod" startAt="4"/>
            </a:pPr>
            <a:r>
              <a:rPr lang="en-US" b="0" i="0" dirty="0">
                <a:solidFill>
                  <a:srgbClr val="1F2328"/>
                </a:solidFill>
                <a:effectLst/>
                <a:latin typeface="-apple-system"/>
              </a:rPr>
              <a:t>(possibly) data organization topics</a:t>
            </a:r>
          </a:p>
          <a:p>
            <a:pPr lvl="1"/>
            <a:r>
              <a:rPr lang="en-US" b="0" i="0" dirty="0">
                <a:solidFill>
                  <a:srgbClr val="1F2328"/>
                </a:solidFill>
                <a:effectLst/>
                <a:latin typeface="-apple-system"/>
              </a:rPr>
              <a:t>data processing stages</a:t>
            </a:r>
          </a:p>
          <a:p>
            <a:pPr lvl="1"/>
            <a:r>
              <a:rPr lang="en-US" b="0" i="0" dirty="0">
                <a:solidFill>
                  <a:srgbClr val="1F2328"/>
                </a:solidFill>
                <a:effectLst/>
                <a:latin typeface="-apple-system"/>
              </a:rPr>
              <a:t>handling changes in the data</a:t>
            </a:r>
          </a:p>
          <a:p>
            <a:pPr lvl="1"/>
            <a:r>
              <a:rPr lang="en-US" b="0" i="0" dirty="0">
                <a:solidFill>
                  <a:srgbClr val="1F2328"/>
                </a:solidFill>
                <a:effectLst/>
                <a:latin typeface="-apple-system"/>
              </a:rPr>
              <a:t>missing values</a:t>
            </a:r>
          </a:p>
          <a:p>
            <a:endParaRPr lang="en-CH" dirty="0"/>
          </a:p>
        </p:txBody>
      </p:sp>
      <p:sp>
        <p:nvSpPr>
          <p:cNvPr id="4" name="Date Placeholder 3">
            <a:extLst>
              <a:ext uri="{FF2B5EF4-FFF2-40B4-BE49-F238E27FC236}">
                <a16:creationId xmlns:a16="http://schemas.microsoft.com/office/drawing/2014/main" id="{20127650-EBD9-8C60-CE92-1A333ED8BC6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13A28504-5673-91C1-8B23-9F481084FB8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B8083F1-AE11-4F7D-EA77-5D915DAF140B}"/>
              </a:ext>
            </a:extLst>
          </p:cNvPr>
          <p:cNvSpPr>
            <a:spLocks noGrp="1"/>
          </p:cNvSpPr>
          <p:nvPr>
            <p:ph type="sldNum" sz="quarter" idx="12"/>
          </p:nvPr>
        </p:nvSpPr>
        <p:spPr/>
        <p:txBody>
          <a:bodyPr/>
          <a:lstStyle/>
          <a:p>
            <a:fld id="{EF79ADEA-B933-47CC-A4E9-04E6298B917C}" type="slidenum">
              <a:rPr lang="en-US" smtClean="0"/>
              <a:pPr/>
              <a:t>1</a:t>
            </a:fld>
            <a:endParaRPr lang="en-US"/>
          </a:p>
        </p:txBody>
      </p:sp>
      <p:sp>
        <p:nvSpPr>
          <p:cNvPr id="7" name="Rectangle 6">
            <a:extLst>
              <a:ext uri="{FF2B5EF4-FFF2-40B4-BE49-F238E27FC236}">
                <a16:creationId xmlns:a16="http://schemas.microsoft.com/office/drawing/2014/main" id="{BE31291E-8C4A-8B2B-82A0-05CE3F09058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671118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p:txBody>
          <a:bodyPr>
            <a:normAutofit/>
          </a:bodyPr>
          <a:lstStyle/>
          <a:p>
            <a:pPr marL="0" indent="0">
              <a:buNone/>
            </a:pPr>
            <a:r>
              <a:rPr lang="en-CH" sz="2400" dirty="0"/>
              <a:t>You developed your code on a small data set, how is it going to scale to complete data set?</a:t>
            </a:r>
          </a:p>
          <a:p>
            <a:pPr marL="0" indent="0">
              <a:buNone/>
            </a:pPr>
            <a:r>
              <a:rPr lang="en-CH" sz="2400" dirty="0"/>
              <a:t>What counts is how the computing time scales as the data becomes larger! That’s by far the dominating factor. We’re interested in order of magnitude.</a:t>
            </a:r>
          </a:p>
          <a:p>
            <a:pPr marL="0" indent="0">
              <a:buNone/>
            </a:pPr>
            <a:r>
              <a:rPr lang="en-CH" sz="2400" dirty="0"/>
              <a:t>For a data set with </a:t>
            </a:r>
            <a:r>
              <a:rPr lang="en-CH" sz="2400" b="1" dirty="0"/>
              <a:t>n</a:t>
            </a:r>
            <a:r>
              <a:rPr lang="en-CH" sz="2400" dirty="0"/>
              <a:t> samples</a:t>
            </a:r>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10</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1286714432"/>
              </p:ext>
            </p:extLst>
          </p:nvPr>
        </p:nvGraphicFramePr>
        <p:xfrm>
          <a:off x="1199457" y="3532327"/>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0x time</a:t>
                      </a:r>
                    </a:p>
                  </a:txBody>
                  <a:tcPr/>
                </a:tc>
                <a:tc>
                  <a:txBody>
                    <a:bodyPr/>
                    <a:lstStyle/>
                    <a:p>
                      <a:endParaRPr lang="en-CH" dirty="0"/>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endParaRPr lang="en-CH" dirty="0"/>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endParaRPr lang="en-CH" dirty="0"/>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endParaRPr lang="en-CH" dirty="0"/>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endParaRPr lang="en-CH" dirty="0"/>
                    </a:p>
                  </a:txBody>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420845" y="4581128"/>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spTree>
    <p:extLst>
      <p:ext uri="{BB962C8B-B14F-4D97-AF65-F5344CB8AC3E}">
        <p14:creationId xmlns:p14="http://schemas.microsoft.com/office/powerpoint/2010/main" val="162134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p:txBody>
          <a:bodyPr>
            <a:normAutofit/>
          </a:bodyPr>
          <a:lstStyle/>
          <a:p>
            <a:pPr marL="0" indent="0">
              <a:buNone/>
            </a:pPr>
            <a:r>
              <a:rPr lang="en-CH" sz="2400" dirty="0"/>
              <a:t>You developed your code on a small data set, how is it going to scale to complete data set?</a:t>
            </a:r>
          </a:p>
          <a:p>
            <a:pPr marL="0" indent="0">
              <a:buNone/>
            </a:pPr>
            <a:r>
              <a:rPr lang="en-CH" sz="2400" dirty="0"/>
              <a:t>What counts is how the computing time scales as the data becomes larger! That’s by far the dominating factor. We’re interested in order of magnitude.</a:t>
            </a:r>
          </a:p>
          <a:p>
            <a:pPr marL="0" indent="0">
              <a:buNone/>
            </a:pPr>
            <a:r>
              <a:rPr lang="en-CH" sz="2400" dirty="0"/>
              <a:t>For a data set with </a:t>
            </a:r>
            <a:r>
              <a:rPr lang="en-CH" sz="2400" b="1" dirty="0"/>
              <a:t>n</a:t>
            </a:r>
            <a:r>
              <a:rPr lang="en-CH" sz="2400" dirty="0"/>
              <a:t> samples</a:t>
            </a:r>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11</a:t>
            </a:fld>
            <a:endParaRPr lang="en-US"/>
          </a:p>
        </p:txBody>
      </p:sp>
      <p:sp>
        <p:nvSpPr>
          <p:cNvPr id="7" name="TextBox 6">
            <a:extLst>
              <a:ext uri="{FF2B5EF4-FFF2-40B4-BE49-F238E27FC236}">
                <a16:creationId xmlns:a16="http://schemas.microsoft.com/office/drawing/2014/main" id="{5CF25B68-7B7E-D3C3-6375-E19D2DBA72F3}"/>
              </a:ext>
            </a:extLst>
          </p:cNvPr>
          <p:cNvSpPr txBox="1"/>
          <p:nvPr/>
        </p:nvSpPr>
        <p:spPr>
          <a:xfrm>
            <a:off x="8382000" y="476672"/>
            <a:ext cx="3200400" cy="2585323"/>
          </a:xfrm>
          <a:prstGeom prst="rect">
            <a:avLst/>
          </a:prstGeom>
          <a:solidFill>
            <a:srgbClr val="FFFF00"/>
          </a:solidFill>
        </p:spPr>
        <p:txBody>
          <a:bodyPr wrap="square" rtlCol="0">
            <a:spAutoFit/>
          </a:bodyPr>
          <a:lstStyle/>
          <a:p>
            <a:r>
              <a:rPr lang="en-CH" dirty="0"/>
              <a:t>Question: how does parallelization influence this?</a:t>
            </a:r>
          </a:p>
          <a:p>
            <a:r>
              <a:rPr lang="en-CH" dirty="0"/>
              <a:t>E.g. parallelize O(n^2) problem</a:t>
            </a:r>
          </a:p>
          <a:p>
            <a:endParaRPr lang="en-CH" dirty="0"/>
          </a:p>
          <a:p>
            <a:r>
              <a:rPr lang="en-CH" dirty="0"/>
              <a:t>In general we need to distinguish between “fast” in absolute terms for a fixed problem size, and “fast” in the sense of how well it scales</a:t>
            </a:r>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1986903496"/>
              </p:ext>
            </p:extLst>
          </p:nvPr>
        </p:nvGraphicFramePr>
        <p:xfrm>
          <a:off x="1199457" y="3532327"/>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0x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Tree>
    <p:extLst>
      <p:ext uri="{BB962C8B-B14F-4D97-AF65-F5344CB8AC3E}">
        <p14:creationId xmlns:p14="http://schemas.microsoft.com/office/powerpoint/2010/main" val="3479641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12</a:t>
            </a:fld>
            <a:endParaRPr lang="en-US"/>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551629" y="1949204"/>
            <a:ext cx="1398984" cy="646331"/>
          </a:xfrm>
          <a:prstGeom prst="rect">
            <a:avLst/>
          </a:prstGeom>
          <a:noFill/>
        </p:spPr>
        <p:txBody>
          <a:bodyPr wrap="square" rtlCol="0">
            <a:spAutoFit/>
          </a:bodyPr>
          <a:lstStyle/>
          <a:p>
            <a:pPr algn="ctr"/>
            <a:r>
              <a:rPr lang="en-CH" b="1" dirty="0">
                <a:solidFill>
                  <a:srgbClr val="FFFF00"/>
                </a:solidFill>
              </a:rPr>
              <a:t>Fast code</a:t>
            </a:r>
          </a:p>
          <a:p>
            <a:pPr algn="ctr"/>
            <a:r>
              <a:rPr lang="en-CH" b="1" dirty="0">
                <a:solidFill>
                  <a:srgbClr val="FFFF00"/>
                </a:solidFill>
              </a:rPr>
              <a:t>O(n^2)</a:t>
            </a:r>
          </a:p>
        </p:txBody>
      </p:sp>
      <p:sp>
        <p:nvSpPr>
          <p:cNvPr id="8" name="TextBox 7">
            <a:extLst>
              <a:ext uri="{FF2B5EF4-FFF2-40B4-BE49-F238E27FC236}">
                <a16:creationId xmlns:a16="http://schemas.microsoft.com/office/drawing/2014/main" id="{C7971566-3187-BA1E-C09B-A41ADED985F7}"/>
              </a:ext>
            </a:extLst>
          </p:cNvPr>
          <p:cNvSpPr txBox="1"/>
          <p:nvPr/>
        </p:nvSpPr>
        <p:spPr>
          <a:xfrm>
            <a:off x="9768408" y="2996952"/>
            <a:ext cx="1611547" cy="646331"/>
          </a:xfrm>
          <a:prstGeom prst="rect">
            <a:avLst/>
          </a:prstGeom>
          <a:noFill/>
        </p:spPr>
        <p:txBody>
          <a:bodyPr wrap="square" rtlCol="0">
            <a:spAutoFit/>
          </a:bodyPr>
          <a:lstStyle/>
          <a:p>
            <a:pPr algn="ctr"/>
            <a:r>
              <a:rPr lang="en-CH" b="1" dirty="0">
                <a:solidFill>
                  <a:srgbClr val="FFFF00"/>
                </a:solidFill>
              </a:rPr>
              <a:t>Regular code</a:t>
            </a:r>
          </a:p>
          <a:p>
            <a:pPr algn="ctr"/>
            <a:r>
              <a:rPr lang="en-CH" b="1" dirty="0">
                <a:solidFill>
                  <a:srgbClr val="FFFF00"/>
                </a:solidFill>
              </a:rPr>
              <a:t>O(n)</a:t>
            </a:r>
          </a:p>
        </p:txBody>
      </p:sp>
      <p:pic>
        <p:nvPicPr>
          <p:cNvPr id="10" name="Picture 9" descr="A graph on a piece of paper&#10;&#10;Description automatically generated">
            <a:extLst>
              <a:ext uri="{FF2B5EF4-FFF2-40B4-BE49-F238E27FC236}">
                <a16:creationId xmlns:a16="http://schemas.microsoft.com/office/drawing/2014/main" id="{6D0AAA96-255A-B23E-448C-90CDA096267A}"/>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1233266" y="1120810"/>
            <a:ext cx="4060716" cy="5088688"/>
          </a:xfrm>
          <a:prstGeom prst="rect">
            <a:avLst/>
          </a:prstGeom>
        </p:spPr>
      </p:pic>
      <p:sp>
        <p:nvSpPr>
          <p:cNvPr id="11" name="TextBox 10">
            <a:extLst>
              <a:ext uri="{FF2B5EF4-FFF2-40B4-BE49-F238E27FC236}">
                <a16:creationId xmlns:a16="http://schemas.microsoft.com/office/drawing/2014/main" id="{E9F9EA75-550E-4BB4-D07E-8404054061B5}"/>
              </a:ext>
            </a:extLst>
          </p:cNvPr>
          <p:cNvSpPr txBox="1"/>
          <p:nvPr/>
        </p:nvSpPr>
        <p:spPr>
          <a:xfrm>
            <a:off x="4408984" y="3643283"/>
            <a:ext cx="1615008" cy="738664"/>
          </a:xfrm>
          <a:prstGeom prst="rect">
            <a:avLst/>
          </a:prstGeom>
          <a:noFill/>
        </p:spPr>
        <p:txBody>
          <a:bodyPr wrap="square" rtlCol="0">
            <a:spAutoFit/>
          </a:bodyPr>
          <a:lstStyle/>
          <a:p>
            <a:pPr algn="ctr"/>
            <a:r>
              <a:rPr lang="en-CH" sz="1400" dirty="0"/>
              <a:t>Fast code</a:t>
            </a:r>
          </a:p>
          <a:p>
            <a:pPr algn="ctr"/>
            <a:r>
              <a:rPr lang="en-CH" sz="1400" dirty="0"/>
              <a:t>(parallel, Cython)</a:t>
            </a:r>
          </a:p>
          <a:p>
            <a:pPr algn="ctr"/>
            <a:r>
              <a:rPr lang="en-CH" sz="1400" dirty="0"/>
              <a:t>O(n^2)</a:t>
            </a:r>
          </a:p>
        </p:txBody>
      </p:sp>
      <p:sp>
        <p:nvSpPr>
          <p:cNvPr id="12" name="TextBox 11">
            <a:extLst>
              <a:ext uri="{FF2B5EF4-FFF2-40B4-BE49-F238E27FC236}">
                <a16:creationId xmlns:a16="http://schemas.microsoft.com/office/drawing/2014/main" id="{B72F568A-A9E9-C411-517F-AFC498A8F64E}"/>
              </a:ext>
            </a:extLst>
          </p:cNvPr>
          <p:cNvSpPr txBox="1"/>
          <p:nvPr/>
        </p:nvSpPr>
        <p:spPr>
          <a:xfrm>
            <a:off x="1864640" y="2473732"/>
            <a:ext cx="1398984" cy="523220"/>
          </a:xfrm>
          <a:prstGeom prst="rect">
            <a:avLst/>
          </a:prstGeom>
          <a:noFill/>
        </p:spPr>
        <p:txBody>
          <a:bodyPr wrap="square" rtlCol="0">
            <a:spAutoFit/>
          </a:bodyPr>
          <a:lstStyle/>
          <a:p>
            <a:pPr algn="ctr"/>
            <a:r>
              <a:rPr lang="en-CH" sz="1400" dirty="0"/>
              <a:t>Regular code</a:t>
            </a:r>
          </a:p>
          <a:p>
            <a:pPr algn="ctr"/>
            <a:r>
              <a:rPr lang="en-CH" sz="1400" dirty="0"/>
              <a:t>O(n)</a:t>
            </a:r>
          </a:p>
        </p:txBody>
      </p:sp>
    </p:spTree>
    <p:extLst>
      <p:ext uri="{BB962C8B-B14F-4D97-AF65-F5344CB8AC3E}">
        <p14:creationId xmlns:p14="http://schemas.microsoft.com/office/powerpoint/2010/main" val="2722568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Problem: 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13</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Tree>
    <p:extLst>
      <p:ext uri="{BB962C8B-B14F-4D97-AF65-F5344CB8AC3E}">
        <p14:creationId xmlns:p14="http://schemas.microsoft.com/office/powerpoint/2010/main" val="2290334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fontScale="90000"/>
          </a:bodyPr>
          <a:lstStyle/>
          <a:p>
            <a:r>
              <a:rPr lang="en-CH" dirty="0"/>
              <a:t>Find common words, </a:t>
            </a:r>
            <a:r>
              <a:rPr lang="en-US" dirty="0"/>
              <a:t>2x</a:t>
            </a:r>
            <a:r>
              <a:rPr lang="en-CH" dirty="0"/>
              <a:t> for-loops implementation</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14</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954107"/>
          </a:xfrm>
          <a:prstGeom prst="rect">
            <a:avLst/>
          </a:prstGeom>
          <a:noFill/>
        </p:spPr>
        <p:txBody>
          <a:bodyPr wrap="square" rtlCol="0">
            <a:spAutoFit/>
          </a:bodyPr>
          <a:lstStyle/>
          <a:p>
            <a:r>
              <a:rPr lang="en-CH" sz="2800" dirty="0"/>
              <a:t>What is the big-O complexity of this implementation? </a:t>
            </a:r>
          </a:p>
          <a:p>
            <a:r>
              <a:rPr lang="en-CH" sz="2800" dirty="0"/>
              <a:t>n * n ~ O(n^2)</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Tree>
    <p:extLst>
      <p:ext uri="{BB962C8B-B14F-4D97-AF65-F5344CB8AC3E}">
        <p14:creationId xmlns:p14="http://schemas.microsoft.com/office/powerpoint/2010/main" val="3805309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fontScale="90000"/>
          </a:bodyPr>
          <a:lstStyle/>
          <a:p>
            <a:r>
              <a:rPr lang="en-CH" dirty="0"/>
              <a:t>Find common words, </a:t>
            </a:r>
            <a:r>
              <a:rPr lang="en-US" dirty="0"/>
              <a:t>sorted lists </a:t>
            </a:r>
            <a:r>
              <a:rPr lang="en-CH" dirty="0"/>
              <a:t>implementation</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954107"/>
          </a:xfrm>
          <a:prstGeom prst="rect">
            <a:avLst/>
          </a:prstGeom>
          <a:noFill/>
        </p:spPr>
        <p:txBody>
          <a:bodyPr wrap="square" rtlCol="0">
            <a:spAutoFit/>
          </a:bodyPr>
          <a:lstStyle/>
          <a:p>
            <a:r>
              <a:rPr lang="en-CH" sz="2800" dirty="0"/>
              <a:t>What is the big-O complexity of this implementation? </a:t>
            </a:r>
          </a:p>
          <a:p>
            <a:r>
              <a:rPr lang="en-US" sz="2800" dirty="0"/>
              <a:t>2 * sorting + traversing two lists = 2*n log n + 2*n  ~  O(n * log n)</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Find common words, </a:t>
            </a:r>
            <a:r>
              <a:rPr lang="en-US" dirty="0"/>
              <a:t>sets </a:t>
            </a:r>
            <a:r>
              <a:rPr lang="en-CH" dirty="0"/>
              <a:t>implementation</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745602"/>
            <a:ext cx="9721080" cy="2246769"/>
          </a:xfrm>
          <a:prstGeom prst="rect">
            <a:avLst/>
          </a:prstGeom>
          <a:noFill/>
        </p:spPr>
        <p:txBody>
          <a:bodyPr wrap="square" rtlCol="0">
            <a:spAutoFit/>
          </a:bodyPr>
          <a:lstStyle/>
          <a:p>
            <a:r>
              <a:rPr lang="en-CH" sz="2800" dirty="0"/>
              <a:t>What is the big-O complexity of this implementation? </a:t>
            </a:r>
          </a:p>
          <a:p>
            <a:r>
              <a:rPr lang="en-US" sz="2800" dirty="0"/>
              <a:t>2 * transforming to set + intersection = 3 * n ~  O(n)</a:t>
            </a:r>
          </a:p>
          <a:p>
            <a:endParaRPr lang="en-US" sz="2800" dirty="0"/>
          </a:p>
          <a:p>
            <a:r>
              <a:rPr lang="en-US" sz="2800" dirty="0"/>
              <a:t>How could you have known that set intersection is fast? </a:t>
            </a:r>
            <a:br>
              <a:rPr lang="en-US" sz="2800" dirty="0"/>
            </a:br>
            <a:r>
              <a:rPr lang="en-US" sz="2800" dirty="0"/>
              <a:t>Learning about data structures!</a:t>
            </a:r>
          </a:p>
        </p:txBody>
      </p:sp>
      <p:pic>
        <p:nvPicPr>
          <p:cNvPr id="3" name="Picture 2">
            <a:extLst>
              <a:ext uri="{FF2B5EF4-FFF2-40B4-BE49-F238E27FC236}">
                <a16:creationId xmlns:a16="http://schemas.microsoft.com/office/drawing/2014/main" id="{39FE2D41-8C11-30F2-EDF4-B7820EFA9B19}"/>
              </a:ext>
            </a:extLst>
          </p:cNvPr>
          <p:cNvPicPr>
            <a:picLocks noChangeAspect="1"/>
          </p:cNvPicPr>
          <p:nvPr/>
        </p:nvPicPr>
        <p:blipFill>
          <a:blip r:embed="rId2"/>
          <a:stretch>
            <a:fillRect/>
          </a:stretch>
        </p:blipFill>
        <p:spPr>
          <a:xfrm>
            <a:off x="1415480" y="1766199"/>
            <a:ext cx="6197600" cy="1346200"/>
          </a:xfrm>
          <a:prstGeom prst="rect">
            <a:avLst/>
          </a:prstGeom>
        </p:spPr>
      </p:pic>
    </p:spTree>
    <p:extLst>
      <p:ext uri="{BB962C8B-B14F-4D97-AF65-F5344CB8AC3E}">
        <p14:creationId xmlns:p14="http://schemas.microsoft.com/office/powerpoint/2010/main" val="2212569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information about Python data structures </a:t>
            </a:r>
          </a:p>
        </p:txBody>
      </p:sp>
      <p:sp>
        <p:nvSpPr>
          <p:cNvPr id="3" name="Content Placeholder 2">
            <a:extLst>
              <a:ext uri="{FF2B5EF4-FFF2-40B4-BE49-F238E27FC236}">
                <a16:creationId xmlns:a16="http://schemas.microsoft.com/office/drawing/2014/main" id="{2D1C9F09-D99F-3A5D-7023-18DA5C03B2C6}"/>
              </a:ext>
            </a:extLst>
          </p:cNvPr>
          <p:cNvSpPr>
            <a:spLocks noGrp="1"/>
          </p:cNvSpPr>
          <p:nvPr>
            <p:ph idx="1"/>
          </p:nvPr>
        </p:nvSpPr>
        <p:spPr/>
        <p:txBody>
          <a:bodyPr>
            <a:normAutofit lnSpcReduction="10000"/>
          </a:bodyPr>
          <a:lstStyle/>
          <a:p>
            <a:r>
              <a:rPr lang="en-CH" dirty="0"/>
              <a:t>lists: collection of ordered, arbitrary data</a:t>
            </a:r>
          </a:p>
          <a:p>
            <a:pPr lvl="1"/>
            <a:r>
              <a:rPr lang="en-CH" dirty="0"/>
              <a:t>getting an element by index: O(1)</a:t>
            </a:r>
          </a:p>
          <a:p>
            <a:pPr lvl="1"/>
            <a:r>
              <a:rPr lang="en-CH" dirty="0"/>
              <a:t>appending: O(1)</a:t>
            </a:r>
          </a:p>
          <a:p>
            <a:pPr lvl="1"/>
            <a:r>
              <a:rPr lang="en-CH" dirty="0"/>
              <a:t>inserting an element: O(n)</a:t>
            </a:r>
          </a:p>
          <a:p>
            <a:pPr lvl="1"/>
            <a:r>
              <a:rPr lang="en-CH" dirty="0"/>
              <a:t>sorting: O(n * log n)</a:t>
            </a:r>
          </a:p>
          <a:p>
            <a:pPr lvl="1"/>
            <a:r>
              <a:rPr lang="en-CH" dirty="0"/>
              <a:t>finding an element (e.g., ”if element in my_list: …”): O(n)</a:t>
            </a:r>
          </a:p>
          <a:p>
            <a:r>
              <a:rPr lang="en-CH" dirty="0"/>
              <a:t>dictionaries (”hashmaps”)</a:t>
            </a:r>
          </a:p>
          <a:p>
            <a:pPr lvl="1"/>
            <a:r>
              <a:rPr lang="en-CH" dirty="0"/>
              <a:t>inserting: O(1) </a:t>
            </a:r>
          </a:p>
          <a:p>
            <a:pPr lvl="1"/>
            <a:r>
              <a:rPr lang="en-CH" dirty="0"/>
              <a:t>finding element by key: O(1)</a:t>
            </a:r>
          </a:p>
          <a:p>
            <a:r>
              <a:rPr lang="en-CH" dirty="0"/>
              <a:t>sets (it’s just dictionaries without values)</a:t>
            </a:r>
          </a:p>
          <a:p>
            <a:pPr lvl="1"/>
            <a:r>
              <a:rPr lang="en-CH" dirty="0"/>
              <a:t>inserting: O(1) </a:t>
            </a:r>
          </a:p>
          <a:p>
            <a:pPr lvl="1"/>
            <a:r>
              <a:rPr lang="en-CH" dirty="0"/>
              <a:t>finding an element (e.g., ”if element in my_set: …”): O(1)</a:t>
            </a:r>
          </a:p>
          <a:p>
            <a:endParaRPr lang="en-CH" dirty="0"/>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7" name="TextBox 6">
            <a:extLst>
              <a:ext uri="{FF2B5EF4-FFF2-40B4-BE49-F238E27FC236}">
                <a16:creationId xmlns:a16="http://schemas.microsoft.com/office/drawing/2014/main" id="{C73CBFE3-C4E3-3C0F-9314-28E0D79438B4}"/>
              </a:ext>
            </a:extLst>
          </p:cNvPr>
          <p:cNvSpPr txBox="1"/>
          <p:nvPr/>
        </p:nvSpPr>
        <p:spPr>
          <a:xfrm>
            <a:off x="8832304" y="1429267"/>
            <a:ext cx="3200400" cy="4524315"/>
          </a:xfrm>
          <a:prstGeom prst="rect">
            <a:avLst/>
          </a:prstGeom>
          <a:solidFill>
            <a:srgbClr val="FFFF00"/>
          </a:solidFill>
        </p:spPr>
        <p:txBody>
          <a:bodyPr wrap="square" rtlCol="0">
            <a:spAutoFit/>
          </a:bodyPr>
          <a:lstStyle/>
          <a:p>
            <a:r>
              <a:rPr lang="en-CH" dirty="0"/>
              <a:t>Note that there may be different </a:t>
            </a:r>
            <a:r>
              <a:rPr lang="en-CH"/>
              <a:t>implementations of these data structures with different complexities, these are for the Python implementation.</a:t>
            </a:r>
            <a:endParaRPr lang="en-CH" dirty="0"/>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p:txBody>
      </p:sp>
    </p:spTree>
    <p:extLst>
      <p:ext uri="{BB962C8B-B14F-4D97-AF65-F5344CB8AC3E}">
        <p14:creationId xmlns:p14="http://schemas.microsoft.com/office/powerpoint/2010/main" val="914207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002-39F4-D80A-9C3D-F5204511D74B}"/>
              </a:ext>
            </a:extLst>
          </p:cNvPr>
          <p:cNvSpPr>
            <a:spLocks noGrp="1"/>
          </p:cNvSpPr>
          <p:nvPr>
            <p:ph type="title"/>
          </p:nvPr>
        </p:nvSpPr>
        <p:spPr/>
        <p:txBody>
          <a:bodyPr/>
          <a:lstStyle/>
          <a:p>
            <a:r>
              <a:rPr lang="en-CH" dirty="0"/>
              <a:t>Exercise</a:t>
            </a:r>
          </a:p>
        </p:txBody>
      </p:sp>
      <p:sp>
        <p:nvSpPr>
          <p:cNvPr id="3" name="Content Placeholder 2">
            <a:extLst>
              <a:ext uri="{FF2B5EF4-FFF2-40B4-BE49-F238E27FC236}">
                <a16:creationId xmlns:a16="http://schemas.microsoft.com/office/drawing/2014/main" id="{252EA6B8-D99B-01B3-44D3-B90E2A3F88BA}"/>
              </a:ext>
            </a:extLst>
          </p:cNvPr>
          <p:cNvSpPr>
            <a:spLocks noGrp="1"/>
          </p:cNvSpPr>
          <p:nvPr>
            <p:ph idx="1"/>
          </p:nvPr>
        </p:nvSpPr>
        <p:spPr/>
        <p:txBody>
          <a:bodyPr/>
          <a:lstStyle/>
          <a:p>
            <a:r>
              <a:rPr lang="en-CH" dirty="0"/>
              <a:t>You are given a long list of English words</a:t>
            </a:r>
          </a:p>
          <a:p>
            <a:r>
              <a:rPr lang="en-CH" dirty="0"/>
              <a:t>The goal is to find all the anagrams of an input word</a:t>
            </a:r>
          </a:p>
          <a:p>
            <a:endParaRPr lang="en-CH" dirty="0"/>
          </a:p>
          <a:p>
            <a:r>
              <a:rPr lang="en-CH" dirty="0"/>
              <a:t>What data structure to use for the list of words?</a:t>
            </a:r>
          </a:p>
          <a:p>
            <a:r>
              <a:rPr lang="en-CH" dirty="0"/>
              <a:t>Write the algorithm</a:t>
            </a:r>
          </a:p>
          <a:p>
            <a:r>
              <a:rPr lang="en-CH" dirty="0"/>
              <a:t>What is the Big-O class of your algorithm?</a:t>
            </a:r>
          </a:p>
        </p:txBody>
      </p:sp>
      <p:sp>
        <p:nvSpPr>
          <p:cNvPr id="4" name="Date Placeholder 3">
            <a:extLst>
              <a:ext uri="{FF2B5EF4-FFF2-40B4-BE49-F238E27FC236}">
                <a16:creationId xmlns:a16="http://schemas.microsoft.com/office/drawing/2014/main" id="{A6E14D19-DB98-41FC-D1ED-5240983DD55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1F39F4D-6ABD-2C72-2FB1-3389FA9E578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55F4DD-8A3F-5E3D-B788-385EE98CE037}"/>
              </a:ext>
            </a:extLst>
          </p:cNvPr>
          <p:cNvSpPr>
            <a:spLocks noGrp="1"/>
          </p:cNvSpPr>
          <p:nvPr>
            <p:ph type="sldNum" sz="quarter" idx="12"/>
          </p:nvPr>
        </p:nvSpPr>
        <p:spPr/>
        <p:txBody>
          <a:bodyPr/>
          <a:lstStyle/>
          <a:p>
            <a:fld id="{EF79ADEA-B933-47CC-A4E9-04E6298B917C}" type="slidenum">
              <a:rPr lang="en-US" smtClean="0"/>
              <a:pPr/>
              <a:t>18</a:t>
            </a:fld>
            <a:endParaRPr lang="en-US"/>
          </a:p>
        </p:txBody>
      </p:sp>
    </p:spTree>
    <p:extLst>
      <p:ext uri="{BB962C8B-B14F-4D97-AF65-F5344CB8AC3E}">
        <p14:creationId xmlns:p14="http://schemas.microsoft.com/office/powerpoint/2010/main" val="2413108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19</a:t>
            </a:fld>
            <a:endParaRPr lang="en-US"/>
          </a:p>
        </p:txBody>
      </p:sp>
    </p:spTree>
    <p:extLst>
      <p:ext uri="{BB962C8B-B14F-4D97-AF65-F5344CB8AC3E}">
        <p14:creationId xmlns:p14="http://schemas.microsoft.com/office/powerpoint/2010/main" val="2451025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Goals (will be removed)</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Goals:</a:t>
            </a:r>
          </a:p>
          <a:p>
            <a:pPr lvl="1"/>
            <a:r>
              <a:rPr lang="en-CH" dirty="0"/>
              <a:t>Brief introduction to data structures</a:t>
            </a:r>
          </a:p>
          <a:p>
            <a:pPr lvl="2"/>
            <a:r>
              <a:rPr lang="en-CH" dirty="0"/>
              <a:t>why are there many? what are the trade-offs? Basic facts about Python lists, sets, and dictionaries (exercise)</a:t>
            </a:r>
          </a:p>
          <a:p>
            <a:pPr lvl="1"/>
            <a:r>
              <a:rPr lang="en-CH" dirty="0"/>
              <a:t>arrays, grid of homogeneous data (numpy)</a:t>
            </a:r>
          </a:p>
          <a:p>
            <a:pPr lvl="2"/>
            <a:r>
              <a:rPr lang="en-CH" dirty="0"/>
              <a:t>efficient storage in memory, interpretation layer, and C-level loops</a:t>
            </a:r>
          </a:p>
          <a:p>
            <a:pPr lvl="2"/>
            <a:r>
              <a:rPr lang="en-CH" dirty="0"/>
              <a:t>knowing this makes it easy to understand: view vs copy; when is C- or F-order better</a:t>
            </a:r>
          </a:p>
          <a:p>
            <a:pPr lvl="2"/>
            <a:r>
              <a:rPr lang="en-CH" dirty="0"/>
              <a:t>off-memory array: memmaps, HDF5 (and beyond C- and F-order, example 3D geodata)</a:t>
            </a:r>
          </a:p>
          <a:p>
            <a:pPr lvl="2"/>
            <a:r>
              <a:rPr lang="en-CH" dirty="0"/>
              <a:t>blosc: memory-compressed arrays</a:t>
            </a:r>
          </a:p>
          <a:p>
            <a:pPr lvl="1"/>
            <a:r>
              <a:rPr lang="en-CH" dirty="0"/>
              <a:t>tables, indexed columns of inhomogeneous data (pandas, dask, sql, …)</a:t>
            </a:r>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7" name="Rectangle 6">
            <a:extLst>
              <a:ext uri="{FF2B5EF4-FFF2-40B4-BE49-F238E27FC236}">
                <a16:creationId xmlns:a16="http://schemas.microsoft.com/office/drawing/2014/main" id="{DC02E2DB-0862-3C24-0A48-A26003A6F5D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139053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0CD99-6782-9A32-BC7B-A5B5E9E2CC2B}"/>
              </a:ext>
            </a:extLst>
          </p:cNvPr>
          <p:cNvSpPr>
            <a:spLocks noGrp="1"/>
          </p:cNvSpPr>
          <p:nvPr>
            <p:ph type="title"/>
          </p:nvPr>
        </p:nvSpPr>
        <p:spPr/>
        <p:txBody>
          <a:bodyPr/>
          <a:lstStyle/>
          <a:p>
            <a:r>
              <a:rPr lang="en-CH" dirty="0"/>
              <a:t>Numpy content draft</a:t>
            </a:r>
          </a:p>
        </p:txBody>
      </p:sp>
      <p:sp>
        <p:nvSpPr>
          <p:cNvPr id="6" name="Content Placeholder 5">
            <a:extLst>
              <a:ext uri="{FF2B5EF4-FFF2-40B4-BE49-F238E27FC236}">
                <a16:creationId xmlns:a16="http://schemas.microsoft.com/office/drawing/2014/main" id="{5DBC20B7-9C04-69D2-1A90-EAD397E5291F}"/>
              </a:ext>
            </a:extLst>
          </p:cNvPr>
          <p:cNvSpPr>
            <a:spLocks noGrp="1"/>
          </p:cNvSpPr>
          <p:nvPr>
            <p:ph idx="1"/>
          </p:nvPr>
        </p:nvSpPr>
        <p:spPr/>
        <p:txBody>
          <a:bodyPr>
            <a:normAutofit fontScale="92500" lnSpcReduction="20000"/>
          </a:bodyPr>
          <a:lstStyle/>
          <a:p>
            <a:r>
              <a:rPr lang="en-CH" dirty="0"/>
              <a:t>What is an array? continuous block in memory, metadata to interpret it</a:t>
            </a:r>
          </a:p>
          <a:p>
            <a:r>
              <a:rPr lang="en-CH" dirty="0"/>
              <a:t>1. memory efficiency</a:t>
            </a:r>
          </a:p>
          <a:p>
            <a:pPr lvl="1"/>
            <a:r>
              <a:rPr lang="en-CH" dirty="0"/>
              <a:t>show metadata: dtype, shape, stride</a:t>
            </a:r>
          </a:p>
          <a:p>
            <a:pPr lvl="1"/>
            <a:r>
              <a:rPr lang="en-CH" dirty="0"/>
              <a:t>this explains view vs copy</a:t>
            </a:r>
          </a:p>
          <a:p>
            <a:pPr lvl="1"/>
            <a:r>
              <a:rPr lang="en-CH" dirty="0"/>
              <a:t>questions: is this a view or a copy?</a:t>
            </a:r>
          </a:p>
          <a:p>
            <a:pPr lvl="1"/>
            <a:r>
              <a:rPr lang="en-CH" dirty="0"/>
              <a:t>explain broadcasting in this view</a:t>
            </a:r>
          </a:p>
          <a:p>
            <a:r>
              <a:rPr lang="en-CH" dirty="0"/>
              <a:t>2. speed efficiency with C-level loops: it requires using vectorized operations! or Cython</a:t>
            </a:r>
          </a:p>
          <a:p>
            <a:pPr lvl="1"/>
            <a:r>
              <a:rPr lang="en-CH" dirty="0"/>
              <a:t>explain why</a:t>
            </a:r>
          </a:p>
          <a:p>
            <a:pPr lvl="1"/>
            <a:r>
              <a:rPr lang="en-CH" dirty="0"/>
              <a:t>vectorizing exercise</a:t>
            </a:r>
          </a:p>
          <a:p>
            <a:r>
              <a:rPr lang="en-CH" dirty="0"/>
              <a:t>3. memory + speed: C-order / F-order</a:t>
            </a:r>
          </a:p>
          <a:p>
            <a:r>
              <a:rPr lang="en-CH" dirty="0"/>
              <a:t>4. beyond memory (briefly): memmap (keep large array data on disk) and HFD-5 (block-order, example from geophysics project), blosc (compressed data)</a:t>
            </a:r>
          </a:p>
        </p:txBody>
      </p:sp>
      <p:sp>
        <p:nvSpPr>
          <p:cNvPr id="3" name="Date Placeholder 2">
            <a:extLst>
              <a:ext uri="{FF2B5EF4-FFF2-40B4-BE49-F238E27FC236}">
                <a16:creationId xmlns:a16="http://schemas.microsoft.com/office/drawing/2014/main" id="{FFF031F3-9CD0-71BF-F287-ADFAD1F99034}"/>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2AE072B-84A1-6F5A-32AF-05583FC41427}"/>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941931-3A96-70B8-B219-A2AD4967D36A}"/>
              </a:ext>
            </a:extLst>
          </p:cNvPr>
          <p:cNvSpPr>
            <a:spLocks noGrp="1"/>
          </p:cNvSpPr>
          <p:nvPr>
            <p:ph type="sldNum" sz="quarter" idx="12"/>
          </p:nvPr>
        </p:nvSpPr>
        <p:spPr/>
        <p:txBody>
          <a:bodyPr/>
          <a:lstStyle/>
          <a:p>
            <a:fld id="{EF79ADEA-B933-47CC-A4E9-04E6298B917C}" type="slidenum">
              <a:rPr lang="en-US" smtClean="0"/>
              <a:pPr/>
              <a:t>20</a:t>
            </a:fld>
            <a:endParaRPr lang="en-US"/>
          </a:p>
        </p:txBody>
      </p:sp>
    </p:spTree>
    <p:extLst>
      <p:ext uri="{BB962C8B-B14F-4D97-AF65-F5344CB8AC3E}">
        <p14:creationId xmlns:p14="http://schemas.microsoft.com/office/powerpoint/2010/main" val="39571373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1C3-253D-4911-2181-3AC8F0AB736E}"/>
              </a:ext>
            </a:extLst>
          </p:cNvPr>
          <p:cNvSpPr>
            <a:spLocks noGrp="1"/>
          </p:cNvSpPr>
          <p:nvPr>
            <p:ph type="title"/>
          </p:nvPr>
        </p:nvSpPr>
        <p:spPr/>
        <p:txBody>
          <a:bodyPr/>
          <a:lstStyle/>
          <a:p>
            <a:r>
              <a:rPr lang="en-CH" dirty="0"/>
              <a:t>NumPy – huh, yeah – what’s it good for?</a:t>
            </a:r>
          </a:p>
        </p:txBody>
      </p:sp>
      <p:sp>
        <p:nvSpPr>
          <p:cNvPr id="3" name="Content Placeholder 2">
            <a:extLst>
              <a:ext uri="{FF2B5EF4-FFF2-40B4-BE49-F238E27FC236}">
                <a16:creationId xmlns:a16="http://schemas.microsoft.com/office/drawing/2014/main" id="{09E31C84-20FA-B23B-2123-8BEE659588D6}"/>
              </a:ext>
            </a:extLst>
          </p:cNvPr>
          <p:cNvSpPr>
            <a:spLocks noGrp="1"/>
          </p:cNvSpPr>
          <p:nvPr>
            <p:ph idx="1"/>
          </p:nvPr>
        </p:nvSpPr>
        <p:spPr/>
        <p:txBody>
          <a:bodyPr/>
          <a:lstStyle/>
          <a:p>
            <a:r>
              <a:rPr lang="en-CH" dirty="0"/>
              <a:t>NumPy’s main contribution is to introduce new data structure: the array</a:t>
            </a:r>
          </a:p>
          <a:p>
            <a:r>
              <a:rPr lang="en-CH" dirty="0"/>
              <a:t>Questions to class:</a:t>
            </a:r>
          </a:p>
          <a:p>
            <a:pPr lvl="1"/>
            <a:r>
              <a:rPr lang="en-CH" dirty="0"/>
              <a:t>What is an array?</a:t>
            </a:r>
          </a:p>
          <a:p>
            <a:pPr lvl="1"/>
            <a:r>
              <a:rPr lang="en-CH" dirty="0"/>
              <a:t>What are the strong features of an array?</a:t>
            </a:r>
          </a:p>
          <a:p>
            <a:endParaRPr lang="en-CH" dirty="0"/>
          </a:p>
        </p:txBody>
      </p:sp>
      <p:sp>
        <p:nvSpPr>
          <p:cNvPr id="4" name="Date Placeholder 3">
            <a:extLst>
              <a:ext uri="{FF2B5EF4-FFF2-40B4-BE49-F238E27FC236}">
                <a16:creationId xmlns:a16="http://schemas.microsoft.com/office/drawing/2014/main" id="{F4B2E263-5C15-46FF-E275-6905F3068EE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0C3990E-3860-5999-FCB3-A2707E60F2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1A334BC-09C4-A642-ADE5-7C56A2AE0D7D}"/>
              </a:ext>
            </a:extLst>
          </p:cNvPr>
          <p:cNvSpPr>
            <a:spLocks noGrp="1"/>
          </p:cNvSpPr>
          <p:nvPr>
            <p:ph type="sldNum" sz="quarter" idx="12"/>
          </p:nvPr>
        </p:nvSpPr>
        <p:spPr/>
        <p:txBody>
          <a:bodyPr/>
          <a:lstStyle/>
          <a:p>
            <a:fld id="{EF79ADEA-B933-47CC-A4E9-04E6298B917C}" type="slidenum">
              <a:rPr lang="en-US" smtClean="0"/>
              <a:pPr/>
              <a:t>21</a:t>
            </a:fld>
            <a:endParaRPr lang="en-US"/>
          </a:p>
        </p:txBody>
      </p:sp>
    </p:spTree>
    <p:extLst>
      <p:ext uri="{BB962C8B-B14F-4D97-AF65-F5344CB8AC3E}">
        <p14:creationId xmlns:p14="http://schemas.microsoft.com/office/powerpoint/2010/main" val="2339484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21BE2-5971-E380-F313-0B62D201956A}"/>
              </a:ext>
            </a:extLst>
          </p:cNvPr>
          <p:cNvSpPr>
            <a:spLocks noGrp="1"/>
          </p:cNvSpPr>
          <p:nvPr>
            <p:ph type="title"/>
          </p:nvPr>
        </p:nvSpPr>
        <p:spPr/>
        <p:txBody>
          <a:bodyPr>
            <a:normAutofit/>
          </a:bodyPr>
          <a:lstStyle/>
          <a:p>
            <a:r>
              <a:rPr lang="en-CH" dirty="0"/>
              <a:t>Array: an N-dim grid of homogenous data</a:t>
            </a:r>
          </a:p>
        </p:txBody>
      </p:sp>
      <p:sp>
        <p:nvSpPr>
          <p:cNvPr id="3" name="Content Placeholder 2">
            <a:extLst>
              <a:ext uri="{FF2B5EF4-FFF2-40B4-BE49-F238E27FC236}">
                <a16:creationId xmlns:a16="http://schemas.microsoft.com/office/drawing/2014/main" id="{C21DEE82-29C4-2D1D-3208-A9B3DFFAEEE4}"/>
              </a:ext>
            </a:extLst>
          </p:cNvPr>
          <p:cNvSpPr>
            <a:spLocks noGrp="1"/>
          </p:cNvSpPr>
          <p:nvPr>
            <p:ph idx="1"/>
          </p:nvPr>
        </p:nvSpPr>
        <p:spPr/>
        <p:txBody>
          <a:bodyPr/>
          <a:lstStyle/>
          <a:p>
            <a:r>
              <a:rPr lang="en-CH" dirty="0"/>
              <a:t>An array is a regular, N-dimensional grid of data of the same type, typically numerical data</a:t>
            </a:r>
          </a:p>
        </p:txBody>
      </p:sp>
      <p:sp>
        <p:nvSpPr>
          <p:cNvPr id="4" name="Date Placeholder 3">
            <a:extLst>
              <a:ext uri="{FF2B5EF4-FFF2-40B4-BE49-F238E27FC236}">
                <a16:creationId xmlns:a16="http://schemas.microsoft.com/office/drawing/2014/main" id="{FEE20EBD-46EF-243E-70C1-AE24853AA96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65E8151-413E-94DB-A08D-08B15D23D22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77F1AE8-F137-1F3C-33D4-81551212405C}"/>
              </a:ext>
            </a:extLst>
          </p:cNvPr>
          <p:cNvSpPr>
            <a:spLocks noGrp="1"/>
          </p:cNvSpPr>
          <p:nvPr>
            <p:ph type="sldNum" sz="quarter" idx="12"/>
          </p:nvPr>
        </p:nvSpPr>
        <p:spPr/>
        <p:txBody>
          <a:bodyPr/>
          <a:lstStyle/>
          <a:p>
            <a:fld id="{EF79ADEA-B933-47CC-A4E9-04E6298B917C}" type="slidenum">
              <a:rPr lang="en-US" smtClean="0"/>
              <a:pPr/>
              <a:t>22</a:t>
            </a:fld>
            <a:endParaRPr lang="en-US"/>
          </a:p>
        </p:txBody>
      </p:sp>
    </p:spTree>
    <p:extLst>
      <p:ext uri="{BB962C8B-B14F-4D97-AF65-F5344CB8AC3E}">
        <p14:creationId xmlns:p14="http://schemas.microsoft.com/office/powerpoint/2010/main" val="3185394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4880C-4F94-E88E-D546-038B5EC4CB9D}"/>
              </a:ext>
            </a:extLst>
          </p:cNvPr>
          <p:cNvSpPr>
            <a:spLocks noGrp="1"/>
          </p:cNvSpPr>
          <p:nvPr>
            <p:ph type="title"/>
          </p:nvPr>
        </p:nvSpPr>
        <p:spPr/>
        <p:txBody>
          <a:bodyPr/>
          <a:lstStyle/>
          <a:p>
            <a:r>
              <a:rPr lang="en-CH" dirty="0"/>
              <a:t>Strength 1: Memory organization</a:t>
            </a:r>
          </a:p>
        </p:txBody>
      </p:sp>
      <p:sp>
        <p:nvSpPr>
          <p:cNvPr id="3" name="Content Placeholder 2">
            <a:extLst>
              <a:ext uri="{FF2B5EF4-FFF2-40B4-BE49-F238E27FC236}">
                <a16:creationId xmlns:a16="http://schemas.microsoft.com/office/drawing/2014/main" id="{B61D3D20-C72A-CE26-428A-4093EA971665}"/>
              </a:ext>
            </a:extLst>
          </p:cNvPr>
          <p:cNvSpPr>
            <a:spLocks noGrp="1"/>
          </p:cNvSpPr>
          <p:nvPr>
            <p:ph idx="1"/>
          </p:nvPr>
        </p:nvSpPr>
        <p:spPr/>
        <p:txBody>
          <a:bodyPr/>
          <a:lstStyle/>
          <a:p>
            <a:endParaRPr lang="en-CH" dirty="0"/>
          </a:p>
        </p:txBody>
      </p:sp>
      <p:sp>
        <p:nvSpPr>
          <p:cNvPr id="4" name="Date Placeholder 3">
            <a:extLst>
              <a:ext uri="{FF2B5EF4-FFF2-40B4-BE49-F238E27FC236}">
                <a16:creationId xmlns:a16="http://schemas.microsoft.com/office/drawing/2014/main" id="{FE8D7EDB-6B73-B8C5-70E0-D07B26EF9E7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D9360A0-8202-77BA-FC93-3A481F79E0B6}"/>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34758DA-628E-7191-6EA1-204F2844CFDD}"/>
              </a:ext>
            </a:extLst>
          </p:cNvPr>
          <p:cNvSpPr>
            <a:spLocks noGrp="1"/>
          </p:cNvSpPr>
          <p:nvPr>
            <p:ph type="sldNum" sz="quarter" idx="12"/>
          </p:nvPr>
        </p:nvSpPr>
        <p:spPr/>
        <p:txBody>
          <a:bodyPr/>
          <a:lstStyle/>
          <a:p>
            <a:fld id="{EF79ADEA-B933-47CC-A4E9-04E6298B917C}" type="slidenum">
              <a:rPr lang="en-US" smtClean="0"/>
              <a:pPr/>
              <a:t>23</a:t>
            </a:fld>
            <a:endParaRPr lang="en-US"/>
          </a:p>
        </p:txBody>
      </p:sp>
    </p:spTree>
    <p:extLst>
      <p:ext uri="{BB962C8B-B14F-4D97-AF65-F5344CB8AC3E}">
        <p14:creationId xmlns:p14="http://schemas.microsoft.com/office/powerpoint/2010/main" val="1312117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4880C-4F94-E88E-D546-038B5EC4CB9D}"/>
              </a:ext>
            </a:extLst>
          </p:cNvPr>
          <p:cNvSpPr>
            <a:spLocks noGrp="1"/>
          </p:cNvSpPr>
          <p:nvPr>
            <p:ph type="title"/>
          </p:nvPr>
        </p:nvSpPr>
        <p:spPr/>
        <p:txBody>
          <a:bodyPr/>
          <a:lstStyle/>
          <a:p>
            <a:r>
              <a:rPr lang="en-CH" dirty="0"/>
              <a:t>Strength 2: Fast vectorized operations</a:t>
            </a:r>
          </a:p>
        </p:txBody>
      </p:sp>
      <p:sp>
        <p:nvSpPr>
          <p:cNvPr id="3" name="Content Placeholder 2">
            <a:extLst>
              <a:ext uri="{FF2B5EF4-FFF2-40B4-BE49-F238E27FC236}">
                <a16:creationId xmlns:a16="http://schemas.microsoft.com/office/drawing/2014/main" id="{B61D3D20-C72A-CE26-428A-4093EA971665}"/>
              </a:ext>
            </a:extLst>
          </p:cNvPr>
          <p:cNvSpPr>
            <a:spLocks noGrp="1"/>
          </p:cNvSpPr>
          <p:nvPr>
            <p:ph idx="1"/>
          </p:nvPr>
        </p:nvSpPr>
        <p:spPr/>
        <p:txBody>
          <a:bodyPr/>
          <a:lstStyle/>
          <a:p>
            <a:r>
              <a:rPr lang="en-CH" dirty="0"/>
              <a:t>Related to memory: the data is of a C numerical type, and the layout is regular in memory. A C loop can jump from one memory location to the next by moving by “strides” bytes and accumulating the results</a:t>
            </a:r>
          </a:p>
          <a:p>
            <a:r>
              <a:rPr lang="en-CH" dirty="0"/>
              <a:t>Compare that to what happens when you do a Python for loop (need illustration)</a:t>
            </a:r>
          </a:p>
          <a:p>
            <a:pPr lvl="1"/>
            <a:r>
              <a:rPr lang="en-CH" dirty="0"/>
              <a:t>x.sum()</a:t>
            </a:r>
          </a:p>
          <a:p>
            <a:pPr lvl="1"/>
            <a:r>
              <a:rPr lang="en-CH" dirty="0"/>
              <a:t>vs</a:t>
            </a:r>
          </a:p>
          <a:p>
            <a:pPr lvl="1"/>
            <a:r>
              <a:rPr lang="en-CH" dirty="0"/>
              <a:t>result = 0</a:t>
            </a:r>
          </a:p>
          <a:p>
            <a:pPr lvl="1"/>
            <a:r>
              <a:rPr lang="en-CH" dirty="0"/>
              <a:t>for </a:t>
            </a:r>
            <a:r>
              <a:rPr lang="en-US" dirty="0"/>
              <a:t>j in range(</a:t>
            </a:r>
            <a:r>
              <a:rPr lang="en-US" dirty="0" err="1"/>
              <a:t>x.shape</a:t>
            </a:r>
            <a:r>
              <a:rPr lang="en-US" dirty="0"/>
              <a:t>[0]):</a:t>
            </a:r>
            <a:br>
              <a:rPr lang="en-US" dirty="0"/>
            </a:br>
            <a:r>
              <a:rPr lang="en-US" dirty="0"/>
              <a:t>	result += x[j]</a:t>
            </a:r>
          </a:p>
          <a:p>
            <a:r>
              <a:rPr lang="en-US" dirty="0"/>
              <a:t>Fast in the sense of absolute speed, the Big-O efficiency is the same</a:t>
            </a:r>
            <a:endParaRPr lang="en-CH" dirty="0"/>
          </a:p>
        </p:txBody>
      </p:sp>
      <p:sp>
        <p:nvSpPr>
          <p:cNvPr id="4" name="Date Placeholder 3">
            <a:extLst>
              <a:ext uri="{FF2B5EF4-FFF2-40B4-BE49-F238E27FC236}">
                <a16:creationId xmlns:a16="http://schemas.microsoft.com/office/drawing/2014/main" id="{FE8D7EDB-6B73-B8C5-70E0-D07B26EF9E7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D9360A0-8202-77BA-FC93-3A481F79E0B6}"/>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34758DA-628E-7191-6EA1-204F2844CFDD}"/>
              </a:ext>
            </a:extLst>
          </p:cNvPr>
          <p:cNvSpPr>
            <a:spLocks noGrp="1"/>
          </p:cNvSpPr>
          <p:nvPr>
            <p:ph type="sldNum" sz="quarter" idx="12"/>
          </p:nvPr>
        </p:nvSpPr>
        <p:spPr/>
        <p:txBody>
          <a:bodyPr/>
          <a:lstStyle/>
          <a:p>
            <a:fld id="{EF79ADEA-B933-47CC-A4E9-04E6298B917C}" type="slidenum">
              <a:rPr lang="en-US" smtClean="0"/>
              <a:pPr/>
              <a:t>24</a:t>
            </a:fld>
            <a:endParaRPr lang="en-US"/>
          </a:p>
        </p:txBody>
      </p:sp>
    </p:spTree>
    <p:extLst>
      <p:ext uri="{BB962C8B-B14F-4D97-AF65-F5344CB8AC3E}">
        <p14:creationId xmlns:p14="http://schemas.microsoft.com/office/powerpoint/2010/main" val="20121480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2728-0F91-4944-4F55-2B5B0CC1F150}"/>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6BE8DE6A-F8F8-DBF0-B1BB-7495A0AB71B5}"/>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1240D47D-2A47-8E0D-4C45-820F913110FA}"/>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3171D2D-2F38-E289-269A-6F5CC10BD24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BA5EC44-3067-881A-E7D3-5FB904244FBA}"/>
              </a:ext>
            </a:extLst>
          </p:cNvPr>
          <p:cNvSpPr>
            <a:spLocks noGrp="1"/>
          </p:cNvSpPr>
          <p:nvPr>
            <p:ph type="sldNum" sz="quarter" idx="12"/>
          </p:nvPr>
        </p:nvSpPr>
        <p:spPr/>
        <p:txBody>
          <a:bodyPr/>
          <a:lstStyle/>
          <a:p>
            <a:fld id="{EF79ADEA-B933-47CC-A4E9-04E6298B917C}" type="slidenum">
              <a:rPr lang="en-US" smtClean="0"/>
              <a:pPr/>
              <a:t>25</a:t>
            </a:fld>
            <a:endParaRPr lang="en-US"/>
          </a:p>
        </p:txBody>
      </p:sp>
    </p:spTree>
    <p:extLst>
      <p:ext uri="{BB962C8B-B14F-4D97-AF65-F5344CB8AC3E}">
        <p14:creationId xmlns:p14="http://schemas.microsoft.com/office/powerpoint/2010/main" val="15835440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B610069-F3B8-965D-BC9A-1B0E87F9D09C}"/>
              </a:ext>
            </a:extLst>
          </p:cNvPr>
          <p:cNvSpPr>
            <a:spLocks noGrp="1"/>
          </p:cNvSpPr>
          <p:nvPr>
            <p:ph type="title"/>
          </p:nvPr>
        </p:nvSpPr>
        <p:spPr/>
        <p:txBody>
          <a:bodyPr/>
          <a:lstStyle/>
          <a:p>
            <a:endParaRPr lang="en-CH"/>
          </a:p>
        </p:txBody>
      </p:sp>
      <p:sp>
        <p:nvSpPr>
          <p:cNvPr id="4" name="Date Placeholder 3">
            <a:extLst>
              <a:ext uri="{FF2B5EF4-FFF2-40B4-BE49-F238E27FC236}">
                <a16:creationId xmlns:a16="http://schemas.microsoft.com/office/drawing/2014/main" id="{DA661AD2-D206-17BF-A8B7-E7CDD9EC9E5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6E71439-8049-3C9D-96D6-2DCEBEC067C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BDC0A1D-9C21-17F1-AD22-7B4FC217263D}"/>
              </a:ext>
            </a:extLst>
          </p:cNvPr>
          <p:cNvSpPr>
            <a:spLocks noGrp="1"/>
          </p:cNvSpPr>
          <p:nvPr>
            <p:ph type="sldNum" sz="quarter" idx="12"/>
          </p:nvPr>
        </p:nvSpPr>
        <p:spPr/>
        <p:txBody>
          <a:bodyPr/>
          <a:lstStyle/>
          <a:p>
            <a:fld id="{EF79ADEA-B933-47CC-A4E9-04E6298B917C}" type="slidenum">
              <a:rPr lang="en-US" smtClean="0"/>
              <a:pPr/>
              <a:t>26</a:t>
            </a:fld>
            <a:endParaRPr lang="en-US"/>
          </a:p>
        </p:txBody>
      </p:sp>
      <p:pic>
        <p:nvPicPr>
          <p:cNvPr id="1026" name="Picture 2">
            <a:extLst>
              <a:ext uri="{FF2B5EF4-FFF2-40B4-BE49-F238E27FC236}">
                <a16:creationId xmlns:a16="http://schemas.microsoft.com/office/drawing/2014/main" id="{60FCCA40-211A-5F6D-98EC-760CC78CB3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9018" y="1988840"/>
            <a:ext cx="6202982" cy="4151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87947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TABULAR DATA</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27</a:t>
            </a:fld>
            <a:endParaRPr lang="en-US"/>
          </a:p>
        </p:txBody>
      </p:sp>
    </p:spTree>
    <p:extLst>
      <p:ext uri="{BB962C8B-B14F-4D97-AF65-F5344CB8AC3E}">
        <p14:creationId xmlns:p14="http://schemas.microsoft.com/office/powerpoint/2010/main" val="32160345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BD88-0138-CEA6-3D56-693285B2A712}"/>
              </a:ext>
            </a:extLst>
          </p:cNvPr>
          <p:cNvSpPr>
            <a:spLocks noGrp="1"/>
          </p:cNvSpPr>
          <p:nvPr>
            <p:ph type="title"/>
          </p:nvPr>
        </p:nvSpPr>
        <p:spPr/>
        <p:txBody>
          <a:bodyPr/>
          <a:lstStyle/>
          <a:p>
            <a:r>
              <a:rPr lang="en-CH" dirty="0"/>
              <a:t>Tabular data</a:t>
            </a:r>
          </a:p>
        </p:txBody>
      </p:sp>
      <p:sp>
        <p:nvSpPr>
          <p:cNvPr id="3" name="Content Placeholder 2">
            <a:extLst>
              <a:ext uri="{FF2B5EF4-FFF2-40B4-BE49-F238E27FC236}">
                <a16:creationId xmlns:a16="http://schemas.microsoft.com/office/drawing/2014/main" id="{2F33755B-69BD-C3D8-CB14-9C2D0909178D}"/>
              </a:ext>
            </a:extLst>
          </p:cNvPr>
          <p:cNvSpPr>
            <a:spLocks noGrp="1"/>
          </p:cNvSpPr>
          <p:nvPr>
            <p:ph idx="1"/>
          </p:nvPr>
        </p:nvSpPr>
        <p:spPr/>
        <p:txBody>
          <a:bodyPr>
            <a:normAutofit fontScale="85000" lnSpcReduction="20000"/>
          </a:bodyPr>
          <a:lstStyle/>
          <a:p>
            <a:r>
              <a:rPr lang="en-CH" dirty="0"/>
              <a:t>A very common type of data is tabular data</a:t>
            </a:r>
          </a:p>
          <a:p>
            <a:pPr lvl="1"/>
            <a:r>
              <a:rPr lang="en-CH" dirty="0"/>
              <a:t>the most common data format on the planet! think about Excel</a:t>
            </a:r>
          </a:p>
          <a:p>
            <a:pPr lvl="1"/>
            <a:r>
              <a:rPr lang="en-CH" dirty="0"/>
              <a:t>by experience, many scientists think they don’t have that kind of data, but they do ! you all have tabular data, if not in the experiments (e.g. images), then in the metadata of the experiments</a:t>
            </a:r>
          </a:p>
          <a:p>
            <a:pPr lvl="1"/>
            <a:r>
              <a:rPr lang="en-CH" dirty="0"/>
              <a:t>show example:</a:t>
            </a:r>
          </a:p>
          <a:p>
            <a:pPr lvl="2"/>
            <a:r>
              <a:rPr lang="en-CH" dirty="0"/>
              <a:t>experiment name, researcher, date start, date end, parameter1, parameter2, participant, results_id</a:t>
            </a:r>
          </a:p>
          <a:p>
            <a:pPr lvl="1"/>
            <a:r>
              <a:rPr lang="en-CH" dirty="0"/>
              <a:t>or it could be the same data on different days</a:t>
            </a:r>
          </a:p>
          <a:p>
            <a:pPr lvl="2"/>
            <a:r>
              <a:rPr lang="en-CH" dirty="0"/>
              <a:t>index: day</a:t>
            </a:r>
          </a:p>
          <a:p>
            <a:pPr lvl="2"/>
            <a:r>
              <a:rPr lang="en-CH" dirty="0"/>
              <a:t>columns: wind direction, temperature, cloud coverage</a:t>
            </a:r>
          </a:p>
          <a:p>
            <a:r>
              <a:rPr lang="en-CH" dirty="0"/>
              <a:t>What is it? columns have different types, rows can have an index</a:t>
            </a:r>
          </a:p>
          <a:p>
            <a:r>
              <a:rPr lang="en-CH" dirty="0"/>
              <a:t>Q: What structure can hold tabular data well?</a:t>
            </a:r>
          </a:p>
          <a:p>
            <a:pPr lvl="1"/>
            <a:r>
              <a:rPr lang="en-CH" dirty="0"/>
              <a:t>database-like storage</a:t>
            </a:r>
          </a:p>
          <a:p>
            <a:pPr lvl="1"/>
            <a:r>
              <a:rPr lang="en-CH" dirty="0"/>
              <a:t>it depends on the usage, most databases optimize retrieving by index (explain tree-index)</a:t>
            </a:r>
          </a:p>
          <a:p>
            <a:pPr lvl="1"/>
            <a:r>
              <a:rPr lang="en-CH" dirty="0"/>
              <a:t>other databases are column-based, they store every column independently, operations on columns (e.g. the mean of a column) is more efficient</a:t>
            </a:r>
          </a:p>
          <a:p>
            <a:pPr marL="457200" lvl="1" indent="0">
              <a:buNone/>
            </a:pPr>
            <a:endParaRPr lang="en-CH" dirty="0"/>
          </a:p>
          <a:p>
            <a:pPr lvl="1"/>
            <a:endParaRPr lang="en-CH" dirty="0"/>
          </a:p>
        </p:txBody>
      </p:sp>
      <p:sp>
        <p:nvSpPr>
          <p:cNvPr id="4" name="Date Placeholder 3">
            <a:extLst>
              <a:ext uri="{FF2B5EF4-FFF2-40B4-BE49-F238E27FC236}">
                <a16:creationId xmlns:a16="http://schemas.microsoft.com/office/drawing/2014/main" id="{6CDA1D48-1F53-C12B-699E-F3D7182B4B6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A9C245B-2119-E20E-B44B-AE2F1E4585CF}"/>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2DFC39F-DBA8-54F0-D44F-E3EA509DE607}"/>
              </a:ext>
            </a:extLst>
          </p:cNvPr>
          <p:cNvSpPr>
            <a:spLocks noGrp="1"/>
          </p:cNvSpPr>
          <p:nvPr>
            <p:ph type="sldNum" sz="quarter" idx="12"/>
          </p:nvPr>
        </p:nvSpPr>
        <p:spPr/>
        <p:txBody>
          <a:bodyPr/>
          <a:lstStyle/>
          <a:p>
            <a:fld id="{EF79ADEA-B933-47CC-A4E9-04E6298B917C}" type="slidenum">
              <a:rPr lang="en-US" smtClean="0"/>
              <a:pPr/>
              <a:t>28</a:t>
            </a:fld>
            <a:endParaRPr lang="en-US"/>
          </a:p>
        </p:txBody>
      </p:sp>
    </p:spTree>
    <p:extLst>
      <p:ext uri="{BB962C8B-B14F-4D97-AF65-F5344CB8AC3E}">
        <p14:creationId xmlns:p14="http://schemas.microsoft.com/office/powerpoint/2010/main" val="29697105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ED542-45C2-55BF-08CC-464DB5B58EEB}"/>
              </a:ext>
            </a:extLst>
          </p:cNvPr>
          <p:cNvSpPr>
            <a:spLocks noGrp="1"/>
          </p:cNvSpPr>
          <p:nvPr>
            <p:ph type="title"/>
          </p:nvPr>
        </p:nvSpPr>
        <p:spPr/>
        <p:txBody>
          <a:bodyPr/>
          <a:lstStyle/>
          <a:p>
            <a:r>
              <a:rPr lang="en-CH" dirty="0"/>
              <a:t>Data organization</a:t>
            </a:r>
          </a:p>
        </p:txBody>
      </p:sp>
      <p:sp>
        <p:nvSpPr>
          <p:cNvPr id="3" name="Content Placeholder 2">
            <a:extLst>
              <a:ext uri="{FF2B5EF4-FFF2-40B4-BE49-F238E27FC236}">
                <a16:creationId xmlns:a16="http://schemas.microsoft.com/office/drawing/2014/main" id="{6FCFB1B7-3EB4-E6EE-6FE2-F424074BD3B8}"/>
              </a:ext>
            </a:extLst>
          </p:cNvPr>
          <p:cNvSpPr>
            <a:spLocks noGrp="1"/>
          </p:cNvSpPr>
          <p:nvPr>
            <p:ph idx="1"/>
          </p:nvPr>
        </p:nvSpPr>
        <p:spPr/>
        <p:txBody>
          <a:bodyPr/>
          <a:lstStyle/>
          <a:p>
            <a:r>
              <a:rPr lang="en-CH" dirty="0"/>
              <a:t>Do this part after showing all the pivots, melt etc.</a:t>
            </a:r>
          </a:p>
          <a:p>
            <a:pPr lvl="1"/>
            <a:r>
              <a:rPr lang="en-CH" dirty="0"/>
              <a:t>do all exercises before with tidy data, then do the last exercise with untidy data -&gt; why was this one so difficult??</a:t>
            </a:r>
          </a:p>
          <a:p>
            <a:r>
              <a:rPr lang="en-CH" dirty="0"/>
              <a:t>Data organization concepts:</a:t>
            </a:r>
          </a:p>
          <a:p>
            <a:pPr lvl="1"/>
            <a:r>
              <a:rPr lang="en-CH" dirty="0"/>
              <a:t>tidy data</a:t>
            </a:r>
          </a:p>
          <a:p>
            <a:pPr lvl="1"/>
            <a:r>
              <a:rPr lang="en-CH" dirty="0"/>
              <a:t>normalized data (star organization)</a:t>
            </a:r>
          </a:p>
          <a:p>
            <a:pPr lvl="1"/>
            <a:r>
              <a:rPr lang="en-CH" dirty="0"/>
              <a:t>data science friendly data (denormalized)</a:t>
            </a:r>
          </a:p>
        </p:txBody>
      </p:sp>
      <p:sp>
        <p:nvSpPr>
          <p:cNvPr id="4" name="Date Placeholder 3">
            <a:extLst>
              <a:ext uri="{FF2B5EF4-FFF2-40B4-BE49-F238E27FC236}">
                <a16:creationId xmlns:a16="http://schemas.microsoft.com/office/drawing/2014/main" id="{8C653FBB-9A01-758D-99A7-B9B306E226B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951A6D8-D70E-161D-E840-21DEC4D20C8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3E4753EC-1930-A6CE-8DE7-7D6A2FE8CC41}"/>
              </a:ext>
            </a:extLst>
          </p:cNvPr>
          <p:cNvSpPr>
            <a:spLocks noGrp="1"/>
          </p:cNvSpPr>
          <p:nvPr>
            <p:ph type="sldNum" sz="quarter" idx="12"/>
          </p:nvPr>
        </p:nvSpPr>
        <p:spPr/>
        <p:txBody>
          <a:bodyPr/>
          <a:lstStyle/>
          <a:p>
            <a:fld id="{EF79ADEA-B933-47CC-A4E9-04E6298B917C}" type="slidenum">
              <a:rPr lang="en-US" smtClean="0"/>
              <a:pPr/>
              <a:t>29</a:t>
            </a:fld>
            <a:endParaRPr lang="en-US"/>
          </a:p>
        </p:txBody>
      </p:sp>
    </p:spTree>
    <p:extLst>
      <p:ext uri="{BB962C8B-B14F-4D97-AF65-F5344CB8AC3E}">
        <p14:creationId xmlns:p14="http://schemas.microsoft.com/office/powerpoint/2010/main" val="1841162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7A0AA-AC0F-77FC-B29A-E66301C224E2}"/>
              </a:ext>
            </a:extLst>
          </p:cNvPr>
          <p:cNvSpPr>
            <a:spLocks noGrp="1"/>
          </p:cNvSpPr>
          <p:nvPr>
            <p:ph type="title"/>
          </p:nvPr>
        </p:nvSpPr>
        <p:spPr/>
        <p:txBody>
          <a:bodyPr/>
          <a:lstStyle/>
          <a:p>
            <a:endParaRPr lang="en-CH"/>
          </a:p>
        </p:txBody>
      </p:sp>
      <p:sp>
        <p:nvSpPr>
          <p:cNvPr id="6" name="Content Placeholder 5">
            <a:extLst>
              <a:ext uri="{FF2B5EF4-FFF2-40B4-BE49-F238E27FC236}">
                <a16:creationId xmlns:a16="http://schemas.microsoft.com/office/drawing/2014/main" id="{E84FEB28-6D5F-D566-8694-E8CC5CE2ADB5}"/>
              </a:ext>
            </a:extLst>
          </p:cNvPr>
          <p:cNvSpPr>
            <a:spLocks noGrp="1"/>
          </p:cNvSpPr>
          <p:nvPr>
            <p:ph idx="1"/>
          </p:nvPr>
        </p:nvSpPr>
        <p:spPr/>
        <p:txBody>
          <a:bodyPr>
            <a:normAutofit fontScale="70000" lnSpcReduction="20000"/>
          </a:bodyPr>
          <a:lstStyle/>
          <a:p>
            <a:r>
              <a:rPr lang="en-CH" dirty="0"/>
              <a:t>Part 1: data structures</a:t>
            </a:r>
          </a:p>
          <a:p>
            <a:pPr lvl="1"/>
            <a:r>
              <a:rPr lang="en-CH" dirty="0"/>
              <a:t>which data structures exist?</a:t>
            </a:r>
          </a:p>
          <a:p>
            <a:pPr lvl="2"/>
            <a:r>
              <a:rPr lang="en-CH" dirty="0"/>
              <a:t>which ones do we use most commonly in research? array, tables</a:t>
            </a:r>
          </a:p>
          <a:p>
            <a:pPr lvl="1"/>
            <a:r>
              <a:rPr lang="en-CH" dirty="0"/>
              <a:t>why do we have many?</a:t>
            </a:r>
          </a:p>
          <a:p>
            <a:pPr lvl="1"/>
            <a:r>
              <a:rPr lang="en-CH" dirty="0"/>
              <a:t>access time, memory, and algorithms (exercise)</a:t>
            </a:r>
          </a:p>
          <a:p>
            <a:r>
              <a:rPr lang="en-CH" dirty="0"/>
              <a:t>Part 2: arrays (numpy)</a:t>
            </a:r>
          </a:p>
          <a:p>
            <a:pPr lvl="1"/>
            <a:r>
              <a:rPr lang="en-CH" dirty="0"/>
              <a:t>why is it efficient? separate storage in memory from interpretation; copy vs view; broadcasting</a:t>
            </a:r>
          </a:p>
          <a:p>
            <a:pPr lvl="1"/>
            <a:r>
              <a:rPr lang="en-CH" dirty="0"/>
              <a:t>it’s only efficient if you don’t do for loops: the for loops are done in the native C</a:t>
            </a:r>
          </a:p>
          <a:p>
            <a:pPr lvl="2"/>
            <a:r>
              <a:rPr lang="en-CH" dirty="0"/>
              <a:t>exercises for that</a:t>
            </a:r>
          </a:p>
          <a:p>
            <a:pPr lvl="1"/>
            <a:r>
              <a:rPr lang="en-CH" dirty="0"/>
              <a:t>memory maps -&gt; on-disk arrays</a:t>
            </a:r>
          </a:p>
          <a:p>
            <a:pPr lvl="1"/>
            <a:r>
              <a:rPr lang="en-CH" dirty="0"/>
              <a:t>HDF5 -&gt; on-disk, chunked arrays</a:t>
            </a:r>
          </a:p>
          <a:p>
            <a:pPr lvl="1"/>
            <a:r>
              <a:rPr lang="en-CH" dirty="0"/>
              <a:t>more: compressed storage (blosc)</a:t>
            </a:r>
          </a:p>
          <a:p>
            <a:r>
              <a:rPr lang="en-CH" dirty="0"/>
              <a:t>Part 3: tables (pandas, dask, SQL, …)</a:t>
            </a:r>
          </a:p>
          <a:p>
            <a:pPr lvl="1"/>
            <a:r>
              <a:rPr lang="en-CH" dirty="0"/>
              <a:t>calculations are done by column, rows have index</a:t>
            </a:r>
          </a:p>
          <a:p>
            <a:pPr lvl="1"/>
            <a:r>
              <a:rPr lang="en-CH" dirty="0"/>
              <a:t>it’s only efficient if you don’t do for loops: split-group-appy, join, window functions</a:t>
            </a:r>
          </a:p>
          <a:p>
            <a:pPr lvl="2"/>
            <a:r>
              <a:rPr lang="en-CH" dirty="0"/>
              <a:t>exercises for that</a:t>
            </a:r>
          </a:p>
          <a:p>
            <a:pPr lvl="1"/>
            <a:r>
              <a:rPr lang="en-CH" dirty="0"/>
              <a:t>concept of “tidy data”, show example of difficult operation on table that becomes easy with tidy data</a:t>
            </a:r>
          </a:p>
          <a:p>
            <a:pPr lvl="1"/>
            <a:endParaRPr lang="en-CH" dirty="0"/>
          </a:p>
        </p:txBody>
      </p:sp>
      <p:sp>
        <p:nvSpPr>
          <p:cNvPr id="2" name="Date Placeholder 1">
            <a:extLst>
              <a:ext uri="{FF2B5EF4-FFF2-40B4-BE49-F238E27FC236}">
                <a16:creationId xmlns:a16="http://schemas.microsoft.com/office/drawing/2014/main" id="{8107D6D5-1F4A-CB05-0EBF-EF498206249F}"/>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A8AE9B60-D431-90E3-7A21-6961D807985B}"/>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851EF6B5-A08C-2300-32D2-630EC8F08655}"/>
              </a:ext>
            </a:extLst>
          </p:cNvPr>
          <p:cNvSpPr>
            <a:spLocks noGrp="1"/>
          </p:cNvSpPr>
          <p:nvPr>
            <p:ph type="sldNum" sz="quarter" idx="12"/>
          </p:nvPr>
        </p:nvSpPr>
        <p:spPr/>
        <p:txBody>
          <a:bodyPr/>
          <a:lstStyle/>
          <a:p>
            <a:fld id="{EF79ADEA-B933-47CC-A4E9-04E6298B917C}" type="slidenum">
              <a:rPr lang="en-US" smtClean="0"/>
              <a:pPr/>
              <a:t>3</a:t>
            </a:fld>
            <a:endParaRPr lang="en-US"/>
          </a:p>
        </p:txBody>
      </p:sp>
      <p:sp>
        <p:nvSpPr>
          <p:cNvPr id="7" name="Rectangle 6">
            <a:extLst>
              <a:ext uri="{FF2B5EF4-FFF2-40B4-BE49-F238E27FC236}">
                <a16:creationId xmlns:a16="http://schemas.microsoft.com/office/drawing/2014/main" id="{35FA4663-4D23-D731-B270-FC86B972942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6341725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59D31-40EA-06FB-FA4D-B9FA2D0E0EFB}"/>
              </a:ext>
            </a:extLst>
          </p:cNvPr>
          <p:cNvSpPr>
            <a:spLocks noGrp="1"/>
          </p:cNvSpPr>
          <p:nvPr>
            <p:ph type="title"/>
          </p:nvPr>
        </p:nvSpPr>
        <p:spPr>
          <a:xfrm>
            <a:off x="838200" y="332656"/>
            <a:ext cx="10515600" cy="1152128"/>
          </a:xfrm>
        </p:spPr>
        <p:txBody>
          <a:bodyPr>
            <a:normAutofit/>
          </a:bodyPr>
          <a:lstStyle/>
          <a:p>
            <a:pPr algn="ctr"/>
            <a:r>
              <a:rPr lang="en-CH" sz="6600" dirty="0"/>
              <a:t>Tabular Data</a:t>
            </a:r>
          </a:p>
        </p:txBody>
      </p:sp>
      <p:sp>
        <p:nvSpPr>
          <p:cNvPr id="3" name="Date Placeholder 2">
            <a:extLst>
              <a:ext uri="{FF2B5EF4-FFF2-40B4-BE49-F238E27FC236}">
                <a16:creationId xmlns:a16="http://schemas.microsoft.com/office/drawing/2014/main" id="{B6A19F1B-F42B-0A4C-64DC-A22C1F01D086}"/>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0E644C1F-3C1C-6A7F-BA22-E4CC27CEB987}"/>
              </a:ext>
            </a:extLst>
          </p:cNvPr>
          <p:cNvSpPr>
            <a:spLocks noGrp="1"/>
          </p:cNvSpPr>
          <p:nvPr>
            <p:ph type="ftr" sz="quarter" idx="11"/>
          </p:nvPr>
        </p:nvSpPr>
        <p:spPr/>
        <p:txBody>
          <a:bodyPr/>
          <a:lstStyle/>
          <a:p>
            <a:r>
              <a:rPr lang="en-US" dirty="0"/>
              <a:t>Data, v1.0</a:t>
            </a:r>
          </a:p>
        </p:txBody>
      </p:sp>
      <p:sp>
        <p:nvSpPr>
          <p:cNvPr id="5" name="Slide Number Placeholder 4">
            <a:extLst>
              <a:ext uri="{FF2B5EF4-FFF2-40B4-BE49-F238E27FC236}">
                <a16:creationId xmlns:a16="http://schemas.microsoft.com/office/drawing/2014/main" id="{C99C9071-D7CF-B895-0322-20A8BDF41FB3}"/>
              </a:ext>
            </a:extLst>
          </p:cNvPr>
          <p:cNvSpPr>
            <a:spLocks noGrp="1"/>
          </p:cNvSpPr>
          <p:nvPr>
            <p:ph type="sldNum" sz="quarter" idx="12"/>
          </p:nvPr>
        </p:nvSpPr>
        <p:spPr/>
        <p:txBody>
          <a:bodyPr/>
          <a:lstStyle/>
          <a:p>
            <a:fld id="{EF79ADEA-B933-47CC-A4E9-04E6298B917C}" type="slidenum">
              <a:rPr lang="en-US" smtClean="0"/>
              <a:pPr/>
              <a:t>30</a:t>
            </a:fld>
            <a:endParaRPr lang="en-US"/>
          </a:p>
        </p:txBody>
      </p:sp>
      <p:pic>
        <p:nvPicPr>
          <p:cNvPr id="6" name="Picture 5">
            <a:extLst>
              <a:ext uri="{FF2B5EF4-FFF2-40B4-BE49-F238E27FC236}">
                <a16:creationId xmlns:a16="http://schemas.microsoft.com/office/drawing/2014/main" id="{1C620BC5-A4A9-7063-D45C-1DC3B7EF73D3}"/>
              </a:ext>
            </a:extLst>
          </p:cNvPr>
          <p:cNvPicPr>
            <a:picLocks noChangeAspect="1"/>
          </p:cNvPicPr>
          <p:nvPr/>
        </p:nvPicPr>
        <p:blipFill>
          <a:blip r:embed="rId2"/>
          <a:stretch>
            <a:fillRect/>
          </a:stretch>
        </p:blipFill>
        <p:spPr>
          <a:xfrm>
            <a:off x="2927648" y="1484784"/>
            <a:ext cx="6103216" cy="4284937"/>
          </a:xfrm>
          <a:prstGeom prst="rect">
            <a:avLst/>
          </a:prstGeom>
        </p:spPr>
      </p:pic>
      <p:sp>
        <p:nvSpPr>
          <p:cNvPr id="7" name="TextBox 6">
            <a:extLst>
              <a:ext uri="{FF2B5EF4-FFF2-40B4-BE49-F238E27FC236}">
                <a16:creationId xmlns:a16="http://schemas.microsoft.com/office/drawing/2014/main" id="{6259D631-C092-0B9C-DD7E-BD5D78F0C269}"/>
              </a:ext>
            </a:extLst>
          </p:cNvPr>
          <p:cNvSpPr txBox="1"/>
          <p:nvPr/>
        </p:nvSpPr>
        <p:spPr>
          <a:xfrm>
            <a:off x="2922036" y="5830361"/>
            <a:ext cx="5472608" cy="461665"/>
          </a:xfrm>
          <a:prstGeom prst="rect">
            <a:avLst/>
          </a:prstGeom>
          <a:noFill/>
        </p:spPr>
        <p:txBody>
          <a:bodyPr wrap="square" rtlCol="0">
            <a:spAutoFit/>
          </a:bodyPr>
          <a:lstStyle/>
          <a:p>
            <a:r>
              <a:rPr lang="en-CH" sz="1200" i="1" dirty="0"/>
              <a:t>Ariel </a:t>
            </a:r>
            <a:r>
              <a:rPr lang="en-US" sz="1200" b="0" i="1" dirty="0" err="1">
                <a:solidFill>
                  <a:srgbClr val="333333"/>
                </a:solidFill>
                <a:effectLst/>
                <a:latin typeface="SegoeUI"/>
              </a:rPr>
              <a:t>Fischman</a:t>
            </a:r>
            <a:r>
              <a:rPr lang="en-US" sz="1200" b="0" i="1" dirty="0">
                <a:solidFill>
                  <a:srgbClr val="333333"/>
                </a:solidFill>
                <a:effectLst/>
                <a:latin typeface="SegoeUI"/>
              </a:rPr>
              <a:t> holds </a:t>
            </a:r>
            <a:r>
              <a:rPr lang="en-US" sz="1200" b="0" i="1">
                <a:solidFill>
                  <a:srgbClr val="333333"/>
                </a:solidFill>
                <a:effectLst/>
                <a:latin typeface="SegoeUI"/>
              </a:rPr>
              <a:t>the Guinness </a:t>
            </a:r>
            <a:r>
              <a:rPr lang="en-US" sz="1200" b="0" i="1" dirty="0">
                <a:solidFill>
                  <a:srgbClr val="333333"/>
                </a:solidFill>
                <a:effectLst/>
                <a:latin typeface="SegoeUI"/>
              </a:rPr>
              <a:t>World Record for owning th</a:t>
            </a:r>
            <a:r>
              <a:rPr lang="en-US" sz="1200" i="1" dirty="0">
                <a:solidFill>
                  <a:srgbClr val="333333"/>
                </a:solidFill>
                <a:latin typeface="SegoeUI"/>
              </a:rPr>
              <a:t>e most spreadsheet software (over 500!)</a:t>
            </a:r>
            <a:endParaRPr lang="en-CH" sz="1200" i="1" dirty="0"/>
          </a:p>
        </p:txBody>
      </p:sp>
      <p:sp>
        <p:nvSpPr>
          <p:cNvPr id="9" name="TextBox 8">
            <a:extLst>
              <a:ext uri="{FF2B5EF4-FFF2-40B4-BE49-F238E27FC236}">
                <a16:creationId xmlns:a16="http://schemas.microsoft.com/office/drawing/2014/main" id="{15AA5331-239F-EDE6-224C-4E68EFEF2529}"/>
              </a:ext>
            </a:extLst>
          </p:cNvPr>
          <p:cNvSpPr txBox="1"/>
          <p:nvPr/>
        </p:nvSpPr>
        <p:spPr>
          <a:xfrm>
            <a:off x="9199900" y="5832203"/>
            <a:ext cx="2611100" cy="769441"/>
          </a:xfrm>
          <a:prstGeom prst="rect">
            <a:avLst/>
          </a:prstGeom>
          <a:noFill/>
        </p:spPr>
        <p:txBody>
          <a:bodyPr wrap="square">
            <a:spAutoFit/>
          </a:bodyPr>
          <a:lstStyle/>
          <a:p>
            <a:r>
              <a:rPr lang="en-CH" sz="1100" dirty="0">
                <a:solidFill>
                  <a:schemeClr val="bg1">
                    <a:lumMod val="50000"/>
                  </a:schemeClr>
                </a:solidFill>
              </a:rPr>
              <a:t>https://techcommunity.microsoft.com/t5/excel-blog/guinness-world-records-the-largest-collection-of-spreadsheet/ba-p/216592</a:t>
            </a:r>
          </a:p>
        </p:txBody>
      </p:sp>
    </p:spTree>
    <p:extLst>
      <p:ext uri="{BB962C8B-B14F-4D97-AF65-F5344CB8AC3E}">
        <p14:creationId xmlns:p14="http://schemas.microsoft.com/office/powerpoint/2010/main" val="3479962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55B04C-E530-223F-12B1-4ECDD393BE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46B482-6A74-3C09-C2EC-3B65EBD1B641}"/>
              </a:ext>
            </a:extLst>
          </p:cNvPr>
          <p:cNvSpPr>
            <a:spLocks noGrp="1"/>
          </p:cNvSpPr>
          <p:nvPr>
            <p:ph type="title"/>
          </p:nvPr>
        </p:nvSpPr>
        <p:spPr/>
        <p:txBody>
          <a:bodyPr>
            <a:normAutofit/>
          </a:bodyPr>
          <a:lstStyle/>
          <a:p>
            <a:r>
              <a:rPr lang="en-CH" dirty="0"/>
              <a:t>The most common data format on the planet!</a:t>
            </a:r>
          </a:p>
        </p:txBody>
      </p:sp>
      <p:sp>
        <p:nvSpPr>
          <p:cNvPr id="3" name="Content Placeholder 2">
            <a:extLst>
              <a:ext uri="{FF2B5EF4-FFF2-40B4-BE49-F238E27FC236}">
                <a16:creationId xmlns:a16="http://schemas.microsoft.com/office/drawing/2014/main" id="{2598875D-FB82-9D70-28F6-377A5FA9A187}"/>
              </a:ext>
            </a:extLst>
          </p:cNvPr>
          <p:cNvSpPr>
            <a:spLocks noGrp="1"/>
          </p:cNvSpPr>
          <p:nvPr>
            <p:ph idx="1"/>
          </p:nvPr>
        </p:nvSpPr>
        <p:spPr>
          <a:xfrm>
            <a:off x="838200" y="1484784"/>
            <a:ext cx="9794304" cy="4692179"/>
          </a:xfrm>
        </p:spPr>
        <p:txBody>
          <a:bodyPr>
            <a:normAutofit fontScale="92500" lnSpcReduction="20000"/>
          </a:bodyPr>
          <a:lstStyle/>
          <a:p>
            <a:r>
              <a:rPr lang="en-CH" dirty="0"/>
              <a:t>Excel and SQL databases rule the world</a:t>
            </a:r>
          </a:p>
          <a:p>
            <a:r>
              <a:rPr lang="en-US" dirty="0">
                <a:solidFill>
                  <a:srgbClr val="1F2328"/>
                </a:solidFill>
                <a:latin typeface="-apple-system"/>
              </a:rPr>
              <a:t>T</a:t>
            </a:r>
            <a:r>
              <a:rPr lang="en-US" b="0" i="0" dirty="0">
                <a:solidFill>
                  <a:srgbClr val="1F2328"/>
                </a:solidFill>
                <a:effectLst/>
                <a:latin typeface="-apple-system"/>
              </a:rPr>
              <a: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endParaRPr lang="en-CH" dirty="0"/>
          </a:p>
          <a:p>
            <a:r>
              <a:rPr lang="en-CH" dirty="0"/>
              <a:t>By experience, many scientists think they don’t have that kind of data, but they do ! you all have tabular data, if not in the experiments (e.g. images), then in the metadata of the experiments</a:t>
            </a:r>
          </a:p>
          <a:p>
            <a:pPr lvl="1"/>
            <a:r>
              <a:rPr lang="en-CH" dirty="0"/>
              <a:t>show example:</a:t>
            </a:r>
          </a:p>
          <a:p>
            <a:pPr lvl="2"/>
            <a:r>
              <a:rPr lang="en-CH" dirty="0"/>
              <a:t>experiment name, researcher, date start, date end, parameter1, parameter2, participant, results_id</a:t>
            </a:r>
          </a:p>
          <a:p>
            <a:pPr lvl="1"/>
            <a:r>
              <a:rPr lang="en-CH" dirty="0"/>
              <a:t>or it could be the same data on different days</a:t>
            </a:r>
          </a:p>
          <a:p>
            <a:pPr lvl="2"/>
            <a:r>
              <a:rPr lang="en-CH" dirty="0"/>
              <a:t>index: day</a:t>
            </a:r>
          </a:p>
          <a:p>
            <a:pPr lvl="2"/>
            <a:r>
              <a:rPr lang="en-CH" dirty="0"/>
              <a:t>columns: wind direction, temperature, cloud coverage</a:t>
            </a:r>
          </a:p>
          <a:p>
            <a:pPr lvl="1"/>
            <a:endParaRPr lang="en-CH" dirty="0"/>
          </a:p>
        </p:txBody>
      </p:sp>
      <p:sp>
        <p:nvSpPr>
          <p:cNvPr id="4" name="Date Placeholder 3">
            <a:extLst>
              <a:ext uri="{FF2B5EF4-FFF2-40B4-BE49-F238E27FC236}">
                <a16:creationId xmlns:a16="http://schemas.microsoft.com/office/drawing/2014/main" id="{7EDF0FF8-1712-7992-9E82-059F20D4EB8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F1908542-E0C7-81F8-4CDE-22D7DDAF2DF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079BE13-749B-D9FA-7415-D5F6E8D4A054}"/>
              </a:ext>
            </a:extLst>
          </p:cNvPr>
          <p:cNvSpPr>
            <a:spLocks noGrp="1"/>
          </p:cNvSpPr>
          <p:nvPr>
            <p:ph type="sldNum" sz="quarter" idx="12"/>
          </p:nvPr>
        </p:nvSpPr>
        <p:spPr/>
        <p:txBody>
          <a:bodyPr/>
          <a:lstStyle/>
          <a:p>
            <a:fld id="{EF79ADEA-B933-47CC-A4E9-04E6298B917C}" type="slidenum">
              <a:rPr lang="en-US" smtClean="0"/>
              <a:pPr/>
              <a:t>31</a:t>
            </a:fld>
            <a:endParaRPr lang="en-US"/>
          </a:p>
        </p:txBody>
      </p:sp>
    </p:spTree>
    <p:extLst>
      <p:ext uri="{BB962C8B-B14F-4D97-AF65-F5344CB8AC3E}">
        <p14:creationId xmlns:p14="http://schemas.microsoft.com/office/powerpoint/2010/main" val="22229841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52A90-04B3-D71F-867D-D677C7388BEC}"/>
              </a:ext>
            </a:extLst>
          </p:cNvPr>
          <p:cNvSpPr>
            <a:spLocks noGrp="1"/>
          </p:cNvSpPr>
          <p:nvPr>
            <p:ph type="title"/>
          </p:nvPr>
        </p:nvSpPr>
        <p:spPr/>
        <p:txBody>
          <a:bodyPr/>
          <a:lstStyle/>
          <a:p>
            <a:r>
              <a:rPr lang="en-CH" dirty="0"/>
              <a:t>What is tabular data?</a:t>
            </a:r>
          </a:p>
        </p:txBody>
      </p:sp>
      <p:sp>
        <p:nvSpPr>
          <p:cNvPr id="4" name="Date Placeholder 3">
            <a:extLst>
              <a:ext uri="{FF2B5EF4-FFF2-40B4-BE49-F238E27FC236}">
                <a16:creationId xmlns:a16="http://schemas.microsoft.com/office/drawing/2014/main" id="{83D9F3BD-3101-017C-244D-12B41B37E2B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AB7752A6-80D5-61C4-355E-5CD77DEBFCD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9BE0324-D3CF-CFDE-41A9-2FB96442CEE6}"/>
              </a:ext>
            </a:extLst>
          </p:cNvPr>
          <p:cNvSpPr>
            <a:spLocks noGrp="1"/>
          </p:cNvSpPr>
          <p:nvPr>
            <p:ph type="sldNum" sz="quarter" idx="12"/>
          </p:nvPr>
        </p:nvSpPr>
        <p:spPr/>
        <p:txBody>
          <a:bodyPr/>
          <a:lstStyle/>
          <a:p>
            <a:fld id="{EF79ADEA-B933-47CC-A4E9-04E6298B917C}" type="slidenum">
              <a:rPr lang="en-US" smtClean="0"/>
              <a:pPr/>
              <a:t>32</a:t>
            </a:fld>
            <a:endParaRPr lang="en-US"/>
          </a:p>
        </p:txBody>
      </p:sp>
      <p:graphicFrame>
        <p:nvGraphicFramePr>
          <p:cNvPr id="7" name="Table 6">
            <a:extLst>
              <a:ext uri="{FF2B5EF4-FFF2-40B4-BE49-F238E27FC236}">
                <a16:creationId xmlns:a16="http://schemas.microsoft.com/office/drawing/2014/main" id="{CF3F90A0-AA2D-4FBC-CB65-66C6442C09E8}"/>
              </a:ext>
            </a:extLst>
          </p:cNvPr>
          <p:cNvGraphicFramePr>
            <a:graphicFrameLocks noGrp="1"/>
          </p:cNvGraphicFramePr>
          <p:nvPr>
            <p:extLst>
              <p:ext uri="{D42A27DB-BD31-4B8C-83A1-F6EECF244321}">
                <p14:modId xmlns:p14="http://schemas.microsoft.com/office/powerpoint/2010/main" val="3765041050"/>
              </p:ext>
            </p:extLst>
          </p:nvPr>
        </p:nvGraphicFramePr>
        <p:xfrm>
          <a:off x="1831752" y="1772816"/>
          <a:ext cx="8528495" cy="1483360"/>
        </p:xfrm>
        <a:graphic>
          <a:graphicData uri="http://schemas.openxmlformats.org/drawingml/2006/table">
            <a:tbl>
              <a:tblPr firstRow="1" bandRow="1">
                <a:tableStyleId>{5C22544A-7EE6-4342-B048-85BDC9FD1C3A}</a:tableStyleId>
              </a:tblPr>
              <a:tblGrid>
                <a:gridCol w="1705699">
                  <a:extLst>
                    <a:ext uri="{9D8B030D-6E8A-4147-A177-3AD203B41FA5}">
                      <a16:colId xmlns:a16="http://schemas.microsoft.com/office/drawing/2014/main" val="93215530"/>
                    </a:ext>
                  </a:extLst>
                </a:gridCol>
                <a:gridCol w="1705699">
                  <a:extLst>
                    <a:ext uri="{9D8B030D-6E8A-4147-A177-3AD203B41FA5}">
                      <a16:colId xmlns:a16="http://schemas.microsoft.com/office/drawing/2014/main" val="3446449462"/>
                    </a:ext>
                  </a:extLst>
                </a:gridCol>
                <a:gridCol w="1705699">
                  <a:extLst>
                    <a:ext uri="{9D8B030D-6E8A-4147-A177-3AD203B41FA5}">
                      <a16:colId xmlns:a16="http://schemas.microsoft.com/office/drawing/2014/main" val="1659648679"/>
                    </a:ext>
                  </a:extLst>
                </a:gridCol>
                <a:gridCol w="1705699">
                  <a:extLst>
                    <a:ext uri="{9D8B030D-6E8A-4147-A177-3AD203B41FA5}">
                      <a16:colId xmlns:a16="http://schemas.microsoft.com/office/drawing/2014/main" val="2028385091"/>
                    </a:ext>
                  </a:extLst>
                </a:gridCol>
                <a:gridCol w="1705699">
                  <a:extLst>
                    <a:ext uri="{9D8B030D-6E8A-4147-A177-3AD203B41FA5}">
                      <a16:colId xmlns:a16="http://schemas.microsoft.com/office/drawing/2014/main" val="1607972955"/>
                    </a:ext>
                  </a:extLst>
                </a:gridCol>
              </a:tblGrid>
              <a:tr h="370840">
                <a:tc>
                  <a:txBody>
                    <a:bodyPr/>
                    <a:lstStyle/>
                    <a:p>
                      <a:r>
                        <a:rPr lang="en-CH" dirty="0"/>
                        <a:t>Date (index)</a:t>
                      </a:r>
                    </a:p>
                  </a:txBody>
                  <a:tcPr/>
                </a:tc>
                <a:tc>
                  <a:txBody>
                    <a:bodyPr/>
                    <a:lstStyle/>
                    <a:p>
                      <a:r>
                        <a:rPr lang="en-CH" dirty="0"/>
                        <a:t>Wind speed</a:t>
                      </a:r>
                    </a:p>
                  </a:txBody>
                  <a:tcPr/>
                </a:tc>
                <a:tc>
                  <a:txBody>
                    <a:bodyPr/>
                    <a:lstStyle/>
                    <a:p>
                      <a:r>
                        <a:rPr lang="en-CH" dirty="0"/>
                        <a:t>Wind direction</a:t>
                      </a:r>
                    </a:p>
                  </a:txBody>
                  <a:tcPr/>
                </a:tc>
                <a:tc>
                  <a:txBody>
                    <a:bodyPr/>
                    <a:lstStyle/>
                    <a:p>
                      <a:r>
                        <a:rPr lang="en-CH" dirty="0"/>
                        <a:t>Rain fall (mm)</a:t>
                      </a:r>
                    </a:p>
                  </a:txBody>
                  <a:tcPr/>
                </a:tc>
                <a:tc>
                  <a:txBody>
                    <a:bodyPr/>
                    <a:lstStyle/>
                    <a:p>
                      <a:r>
                        <a:rPr lang="en-CH" dirty="0"/>
                        <a:t>Hours of sun</a:t>
                      </a:r>
                    </a:p>
                  </a:txBody>
                  <a:tcPr/>
                </a:tc>
                <a:extLst>
                  <a:ext uri="{0D108BD9-81ED-4DB2-BD59-A6C34878D82A}">
                    <a16:rowId xmlns:a16="http://schemas.microsoft.com/office/drawing/2014/main" val="2870368738"/>
                  </a:ext>
                </a:extLst>
              </a:tr>
              <a:tr h="370840">
                <a:tc>
                  <a:txBody>
                    <a:bodyPr/>
                    <a:lstStyle/>
                    <a:p>
                      <a:r>
                        <a:rPr lang="en-CH" dirty="0"/>
                        <a:t>7.3.2024</a:t>
                      </a:r>
                    </a:p>
                  </a:txBody>
                  <a:tcPr/>
                </a:tc>
                <a:tc>
                  <a:txBody>
                    <a:bodyPr/>
                    <a:lstStyle/>
                    <a:p>
                      <a:r>
                        <a:rPr lang="en-CH" dirty="0"/>
                        <a:t>7.1</a:t>
                      </a:r>
                    </a:p>
                  </a:txBody>
                  <a:tcPr/>
                </a:tc>
                <a:tc>
                  <a:txBody>
                    <a:bodyPr/>
                    <a:lstStyle/>
                    <a:p>
                      <a:r>
                        <a:rPr lang="en-CH" dirty="0"/>
                        <a:t>N</a:t>
                      </a:r>
                    </a:p>
                  </a:txBody>
                  <a:tcPr/>
                </a:tc>
                <a:tc>
                  <a:txBody>
                    <a:bodyPr/>
                    <a:lstStyle/>
                    <a:p>
                      <a:r>
                        <a:rPr lang="en-CH" dirty="0"/>
                        <a:t>0.0</a:t>
                      </a:r>
                    </a:p>
                  </a:txBody>
                  <a:tcPr/>
                </a:tc>
                <a:tc>
                  <a:txBody>
                    <a:bodyPr/>
                    <a:lstStyle/>
                    <a:p>
                      <a:r>
                        <a:rPr lang="en-CH" dirty="0"/>
                        <a:t>10</a:t>
                      </a:r>
                    </a:p>
                  </a:txBody>
                  <a:tcPr/>
                </a:tc>
                <a:extLst>
                  <a:ext uri="{0D108BD9-81ED-4DB2-BD59-A6C34878D82A}">
                    <a16:rowId xmlns:a16="http://schemas.microsoft.com/office/drawing/2014/main" val="24643759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8.3.2024</a:t>
                      </a:r>
                    </a:p>
                  </a:txBody>
                  <a:tcPr/>
                </a:tc>
                <a:tc>
                  <a:txBody>
                    <a:bodyPr/>
                    <a:lstStyle/>
                    <a:p>
                      <a:r>
                        <a:rPr lang="en-CH" dirty="0"/>
                        <a:t>0.3</a:t>
                      </a:r>
                    </a:p>
                  </a:txBody>
                  <a:tcPr/>
                </a:tc>
                <a:tc>
                  <a:txBody>
                    <a:bodyPr/>
                    <a:lstStyle/>
                    <a:p>
                      <a:r>
                        <a:rPr lang="en-CH" dirty="0"/>
                        <a:t>NW</a:t>
                      </a:r>
                    </a:p>
                  </a:txBody>
                  <a:tcPr/>
                </a:tc>
                <a:tc>
                  <a:txBody>
                    <a:bodyPr/>
                    <a:lstStyle/>
                    <a:p>
                      <a:r>
                        <a:rPr lang="en-CH" dirty="0"/>
                        <a:t>2.1</a:t>
                      </a:r>
                    </a:p>
                  </a:txBody>
                  <a:tcPr/>
                </a:tc>
                <a:tc>
                  <a:txBody>
                    <a:bodyPr/>
                    <a:lstStyle/>
                    <a:p>
                      <a:r>
                        <a:rPr lang="en-CH" dirty="0"/>
                        <a:t>2</a:t>
                      </a:r>
                    </a:p>
                  </a:txBody>
                  <a:tcPr/>
                </a:tc>
                <a:extLst>
                  <a:ext uri="{0D108BD9-81ED-4DB2-BD59-A6C34878D82A}">
                    <a16:rowId xmlns:a16="http://schemas.microsoft.com/office/drawing/2014/main" val="3427425730"/>
                  </a:ext>
                </a:extLst>
              </a:tr>
              <a:tr h="370840">
                <a:tc>
                  <a:txBody>
                    <a:bodyPr/>
                    <a:lstStyle/>
                    <a:p>
                      <a:r>
                        <a:rPr lang="en-CH" dirty="0"/>
                        <a:t>9.3.2024</a:t>
                      </a:r>
                    </a:p>
                  </a:txBody>
                  <a:tcPr/>
                </a:tc>
                <a:tc>
                  <a:txBody>
                    <a:bodyPr/>
                    <a:lstStyle/>
                    <a:p>
                      <a:r>
                        <a:rPr lang="en-CH" dirty="0"/>
                        <a:t>1.1</a:t>
                      </a:r>
                    </a:p>
                  </a:txBody>
                  <a:tcPr/>
                </a:tc>
                <a:tc>
                  <a:txBody>
                    <a:bodyPr/>
                    <a:lstStyle/>
                    <a:p>
                      <a:r>
                        <a:rPr lang="en-CH" dirty="0"/>
                        <a:t>SE</a:t>
                      </a:r>
                    </a:p>
                  </a:txBody>
                  <a:tcPr/>
                </a:tc>
                <a:tc>
                  <a:txBody>
                    <a:bodyPr/>
                    <a:lstStyle/>
                    <a:p>
                      <a:r>
                        <a:rPr lang="en-CH" dirty="0"/>
                        <a:t>0.3</a:t>
                      </a:r>
                    </a:p>
                  </a:txBody>
                  <a:tcPr/>
                </a:tc>
                <a:tc>
                  <a:txBody>
                    <a:bodyPr/>
                    <a:lstStyle/>
                    <a:p>
                      <a:r>
                        <a:rPr lang="en-CH" dirty="0"/>
                        <a:t>5</a:t>
                      </a:r>
                    </a:p>
                  </a:txBody>
                  <a:tcPr/>
                </a:tc>
                <a:extLst>
                  <a:ext uri="{0D108BD9-81ED-4DB2-BD59-A6C34878D82A}">
                    <a16:rowId xmlns:a16="http://schemas.microsoft.com/office/drawing/2014/main" val="819247753"/>
                  </a:ext>
                </a:extLst>
              </a:tr>
            </a:tbl>
          </a:graphicData>
        </a:graphic>
      </p:graphicFrame>
      <p:sp>
        <p:nvSpPr>
          <p:cNvPr id="9" name="TextBox 8">
            <a:extLst>
              <a:ext uri="{FF2B5EF4-FFF2-40B4-BE49-F238E27FC236}">
                <a16:creationId xmlns:a16="http://schemas.microsoft.com/office/drawing/2014/main" id="{B0407D4C-8EB3-C2BE-4C51-48499F8D83AC}"/>
              </a:ext>
            </a:extLst>
          </p:cNvPr>
          <p:cNvSpPr txBox="1"/>
          <p:nvPr/>
        </p:nvSpPr>
        <p:spPr>
          <a:xfrm>
            <a:off x="3047171" y="3591222"/>
            <a:ext cx="6097656" cy="646331"/>
          </a:xfrm>
          <a:prstGeom prst="rect">
            <a:avLst/>
          </a:prstGeom>
          <a:noFill/>
        </p:spPr>
        <p:txBody>
          <a:bodyPr wrap="square">
            <a:spAutoFit/>
          </a:bodyPr>
          <a:lstStyle/>
          <a:p>
            <a:r>
              <a:rPr lang="en-CH" dirty="0"/>
              <a:t>What is it? columns have different types, rows can have an index</a:t>
            </a:r>
          </a:p>
        </p:txBody>
      </p:sp>
    </p:spTree>
    <p:extLst>
      <p:ext uri="{BB962C8B-B14F-4D97-AF65-F5344CB8AC3E}">
        <p14:creationId xmlns:p14="http://schemas.microsoft.com/office/powerpoint/2010/main" val="30437020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6C67D-7970-D245-3CF0-EA3C40E134AE}"/>
              </a:ext>
            </a:extLst>
          </p:cNvPr>
          <p:cNvSpPr>
            <a:spLocks noGrp="1"/>
          </p:cNvSpPr>
          <p:nvPr>
            <p:ph type="title"/>
          </p:nvPr>
        </p:nvSpPr>
        <p:spPr/>
        <p:txBody>
          <a:bodyPr/>
          <a:lstStyle/>
          <a:p>
            <a:r>
              <a:rPr lang="en-CH" dirty="0"/>
              <a:t>Storing tabular data</a:t>
            </a:r>
          </a:p>
        </p:txBody>
      </p:sp>
      <p:sp>
        <p:nvSpPr>
          <p:cNvPr id="3" name="Content Placeholder 2">
            <a:extLst>
              <a:ext uri="{FF2B5EF4-FFF2-40B4-BE49-F238E27FC236}">
                <a16:creationId xmlns:a16="http://schemas.microsoft.com/office/drawing/2014/main" id="{FD816A7E-2E72-D9A6-539F-32B0E4033EF1}"/>
              </a:ext>
            </a:extLst>
          </p:cNvPr>
          <p:cNvSpPr>
            <a:spLocks noGrp="1"/>
          </p:cNvSpPr>
          <p:nvPr>
            <p:ph idx="1"/>
          </p:nvPr>
        </p:nvSpPr>
        <p:spPr/>
        <p:txBody>
          <a:bodyPr/>
          <a:lstStyle/>
          <a:p>
            <a:r>
              <a:rPr lang="en-CH" dirty="0"/>
              <a:t>SQL databases</a:t>
            </a:r>
          </a:p>
          <a:p>
            <a:pPr lvl="1"/>
            <a:r>
              <a:rPr lang="en-CH" dirty="0"/>
              <a:t>optimized for retrieving rows (tree data structure for index)</a:t>
            </a:r>
          </a:p>
          <a:p>
            <a:pPr lvl="1"/>
            <a:r>
              <a:rPr lang="en-CH" dirty="0"/>
              <a:t>transactional: groups of operations are either all executed, or none</a:t>
            </a:r>
          </a:p>
          <a:p>
            <a:r>
              <a:rPr lang="en-CH" dirty="0"/>
              <a:t>Columnar DBs, Spark, Hadoop</a:t>
            </a:r>
          </a:p>
          <a:p>
            <a:pPr lvl="1"/>
            <a:r>
              <a:rPr lang="en-CH" dirty="0"/>
              <a:t>optimized for operations on columns</a:t>
            </a:r>
          </a:p>
          <a:p>
            <a:pPr lvl="1"/>
            <a:r>
              <a:rPr lang="en-CH" dirty="0"/>
              <a:t>ideal for data science tasks</a:t>
            </a:r>
          </a:p>
          <a:p>
            <a:r>
              <a:rPr lang="en-CH" dirty="0"/>
              <a:t>Python tools</a:t>
            </a:r>
          </a:p>
          <a:p>
            <a:pPr lvl="1"/>
            <a:r>
              <a:rPr lang="en-CH" dirty="0"/>
              <a:t>Pandas: columnar, in-memory</a:t>
            </a:r>
          </a:p>
          <a:p>
            <a:pPr lvl="1"/>
            <a:r>
              <a:rPr lang="en-CH" dirty="0"/>
              <a:t>dask: columnar, on-disk</a:t>
            </a:r>
          </a:p>
          <a:p>
            <a:pPr lvl="1"/>
            <a:endParaRPr lang="en-CH" dirty="0"/>
          </a:p>
        </p:txBody>
      </p:sp>
      <p:sp>
        <p:nvSpPr>
          <p:cNvPr id="4" name="Date Placeholder 3">
            <a:extLst>
              <a:ext uri="{FF2B5EF4-FFF2-40B4-BE49-F238E27FC236}">
                <a16:creationId xmlns:a16="http://schemas.microsoft.com/office/drawing/2014/main" id="{BE8B3A75-190A-17A6-D048-1E6DCF33BD83}"/>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BFEBDF0-25C7-ABC5-9790-D739EBE5012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0DDB0B42-4E82-93BB-7E76-E55FBB49F2A6}"/>
              </a:ext>
            </a:extLst>
          </p:cNvPr>
          <p:cNvSpPr>
            <a:spLocks noGrp="1"/>
          </p:cNvSpPr>
          <p:nvPr>
            <p:ph type="sldNum" sz="quarter" idx="12"/>
          </p:nvPr>
        </p:nvSpPr>
        <p:spPr/>
        <p:txBody>
          <a:bodyPr/>
          <a:lstStyle/>
          <a:p>
            <a:fld id="{EF79ADEA-B933-47CC-A4E9-04E6298B917C}" type="slidenum">
              <a:rPr lang="en-US" smtClean="0"/>
              <a:pPr/>
              <a:t>33</a:t>
            </a:fld>
            <a:endParaRPr lang="en-US"/>
          </a:p>
        </p:txBody>
      </p:sp>
    </p:spTree>
    <p:extLst>
      <p:ext uri="{BB962C8B-B14F-4D97-AF65-F5344CB8AC3E}">
        <p14:creationId xmlns:p14="http://schemas.microsoft.com/office/powerpoint/2010/main" val="23284365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5FEC5CD-E532-64CD-EF9A-FF5B440E8B7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E89FFE-A2FD-E435-80DE-4A345D1EE3A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2AF34ACD-455D-78E5-8528-9C43BFB85028}"/>
              </a:ext>
            </a:extLst>
          </p:cNvPr>
          <p:cNvSpPr>
            <a:spLocks noGrp="1"/>
          </p:cNvSpPr>
          <p:nvPr>
            <p:ph type="sldNum" sz="quarter" idx="12"/>
          </p:nvPr>
        </p:nvSpPr>
        <p:spPr/>
        <p:txBody>
          <a:bodyPr/>
          <a:lstStyle/>
          <a:p>
            <a:fld id="{EF79ADEA-B933-47CC-A4E9-04E6298B917C}" type="slidenum">
              <a:rPr lang="en-US" smtClean="0"/>
              <a:pPr/>
              <a:t>34</a:t>
            </a:fld>
            <a:endParaRPr lang="en-US"/>
          </a:p>
        </p:txBody>
      </p:sp>
      <p:pic>
        <p:nvPicPr>
          <p:cNvPr id="1026" name="Picture 2" descr="The Data Warehouse Toolkit">
            <a:extLst>
              <a:ext uri="{FF2B5EF4-FFF2-40B4-BE49-F238E27FC236}">
                <a16:creationId xmlns:a16="http://schemas.microsoft.com/office/drawing/2014/main" id="{B41BDB9D-AC9B-82B6-3FDF-0B67A984A3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7488" y="1052736"/>
            <a:ext cx="3919765" cy="4941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94372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35</a:t>
            </a:fld>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Lists</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normAutofit fontScale="92500" lnSpcReduction="20000"/>
          </a:bodyPr>
          <a:lstStyle/>
          <a:p>
            <a:pPr marL="457200" lvl="1" indent="0">
              <a:buNone/>
            </a:pPr>
            <a:endParaRPr lang="en-CH" dirty="0"/>
          </a:p>
          <a:p>
            <a:pPr marL="457200" lvl="1" indent="0">
              <a:buNone/>
            </a:pPr>
            <a:r>
              <a:rPr lang="en-CH" dirty="0"/>
              <a:t>Content: ordered sequence on items, any data type</a:t>
            </a:r>
          </a:p>
          <a:p>
            <a:pPr marL="457200" lvl="1" indent="0">
              <a:buNone/>
            </a:pPr>
            <a:r>
              <a:rPr lang="en-CH" dirty="0"/>
              <a:t>Operations (subset):</a:t>
            </a:r>
          </a:p>
          <a:p>
            <a:pPr lvl="1">
              <a:buFontTx/>
              <a:buChar char="-"/>
            </a:pPr>
            <a:r>
              <a:rPr lang="en-CH" dirty="0"/>
              <a:t>append</a:t>
            </a:r>
          </a:p>
          <a:p>
            <a:pPr lvl="1">
              <a:buFontTx/>
              <a:buChar char="-"/>
            </a:pPr>
            <a:r>
              <a:rPr lang="en-CH" dirty="0"/>
              <a:t>insert</a:t>
            </a:r>
          </a:p>
          <a:p>
            <a:pPr lvl="1">
              <a:buFontTx/>
              <a:buChar char="-"/>
            </a:pPr>
            <a:r>
              <a:rPr lang="en-CH" dirty="0"/>
              <a:t>“is in”</a:t>
            </a:r>
          </a:p>
          <a:p>
            <a:pPr lvl="1">
              <a:buFontTx/>
              <a:buChar char="-"/>
            </a:pPr>
            <a:r>
              <a:rPr lang="en-CH" dirty="0"/>
              <a:t>search sorted</a:t>
            </a:r>
          </a:p>
          <a:p>
            <a:pPr marL="457200" lvl="1" indent="0">
              <a:buNone/>
            </a:pPr>
            <a:r>
              <a:rPr lang="en-CH" dirty="0"/>
              <a:t>Implementations can be different! </a:t>
            </a:r>
          </a:p>
          <a:p>
            <a:pPr marL="457200" lvl="1" indent="0">
              <a:buNone/>
            </a:pPr>
            <a:r>
              <a:rPr lang="en-CH" dirty="0"/>
              <a:t>Python list</a:t>
            </a:r>
          </a:p>
          <a:p>
            <a:pPr marL="457200" lvl="1" indent="0">
              <a:buNone/>
            </a:pPr>
            <a:r>
              <a:rPr lang="en-CH" dirty="0"/>
              <a:t>Linked list</a:t>
            </a:r>
          </a:p>
          <a:p>
            <a:pPr marL="457200" lvl="1" indent="0">
              <a:buNone/>
            </a:pPr>
            <a:r>
              <a:rPr lang="en-CH" dirty="0"/>
              <a:t>numpy array</a:t>
            </a:r>
          </a:p>
          <a:p>
            <a:endParaRPr lang="en-CH" dirty="0"/>
          </a:p>
          <a:p>
            <a:r>
              <a:rPr lang="en-CH" dirty="0"/>
              <a:t>Guess the complexity</a:t>
            </a:r>
          </a:p>
          <a:p>
            <a:r>
              <a:rPr lang="en-CH" dirty="0"/>
              <a:t>Note that a numpy array is similar, but “append” is linear</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36</a:t>
            </a:fld>
            <a:endParaRPr lang="en-US"/>
          </a:p>
        </p:txBody>
      </p:sp>
    </p:spTree>
    <p:extLst>
      <p:ext uri="{BB962C8B-B14F-4D97-AF65-F5344CB8AC3E}">
        <p14:creationId xmlns:p14="http://schemas.microsoft.com/office/powerpoint/2010/main" val="8228170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6748-45D6-631F-FD21-16BECF44BF1E}"/>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51E67C24-753E-E9C7-0484-1C71923BA76E}"/>
              </a:ext>
            </a:extLst>
          </p:cNvPr>
          <p:cNvSpPr>
            <a:spLocks noGrp="1"/>
          </p:cNvSpPr>
          <p:nvPr>
            <p:ph idx="1"/>
          </p:nvPr>
        </p:nvSpPr>
        <p:spPr/>
        <p:txBody>
          <a:bodyPr/>
          <a:lstStyle/>
          <a:p>
            <a:r>
              <a:rPr lang="en-CH" dirty="0"/>
              <a:t>For example:</a:t>
            </a:r>
          </a:p>
          <a:p>
            <a:pPr lvl="1"/>
            <a:r>
              <a:rPr lang="en-CH" dirty="0"/>
              <a:t>Accumulating results in a list vs a numpy array</a:t>
            </a:r>
          </a:p>
          <a:p>
            <a:pPr lvl="1"/>
            <a:r>
              <a:rPr lang="en-CH" dirty="0"/>
              <a:t>list: 2*n   -&gt; O(n)</a:t>
            </a:r>
          </a:p>
          <a:p>
            <a:pPr lvl="1"/>
            <a:r>
              <a:rPr lang="en-CH" dirty="0"/>
              <a:t>array: n * (n – 1) / 2  -&gt; O(n^2)</a:t>
            </a:r>
          </a:p>
        </p:txBody>
      </p:sp>
      <p:sp>
        <p:nvSpPr>
          <p:cNvPr id="4" name="Date Placeholder 3">
            <a:extLst>
              <a:ext uri="{FF2B5EF4-FFF2-40B4-BE49-F238E27FC236}">
                <a16:creationId xmlns:a16="http://schemas.microsoft.com/office/drawing/2014/main" id="{15444743-EFC0-0CDD-B9AD-D7234893FD9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A55AD29-B22E-F12F-AA8A-4DC4050DF65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6F9106F-B769-4C5D-ECB5-8D0463292274}"/>
              </a:ext>
            </a:extLst>
          </p:cNvPr>
          <p:cNvSpPr>
            <a:spLocks noGrp="1"/>
          </p:cNvSpPr>
          <p:nvPr>
            <p:ph type="sldNum" sz="quarter" idx="12"/>
          </p:nvPr>
        </p:nvSpPr>
        <p:spPr/>
        <p:txBody>
          <a:bodyPr/>
          <a:lstStyle/>
          <a:p>
            <a:fld id="{EF79ADEA-B933-47CC-A4E9-04E6298B917C}" type="slidenum">
              <a:rPr lang="en-US" smtClean="0"/>
              <a:pPr/>
              <a:t>37</a:t>
            </a:fld>
            <a:endParaRPr lang="en-US"/>
          </a:p>
        </p:txBody>
      </p:sp>
    </p:spTree>
    <p:extLst>
      <p:ext uri="{BB962C8B-B14F-4D97-AF65-F5344CB8AC3E}">
        <p14:creationId xmlns:p14="http://schemas.microsoft.com/office/powerpoint/2010/main" val="29450429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Dictionaries (“hashmap”)</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lstStyle/>
          <a:p>
            <a:r>
              <a:rPr lang="en-CH" dirty="0"/>
              <a:t>Content: unordered collection of key-value pairs</a:t>
            </a:r>
          </a:p>
          <a:p>
            <a:r>
              <a:rPr lang="en-CH" dirty="0"/>
              <a:t>Operations:</a:t>
            </a:r>
          </a:p>
          <a:p>
            <a:pPr lvl="1"/>
            <a:r>
              <a:rPr lang="en-CH" dirty="0"/>
              <a:t>insert</a:t>
            </a:r>
          </a:p>
          <a:p>
            <a:pPr lvl="1"/>
            <a:r>
              <a:rPr lang="en-CH" dirty="0"/>
              <a:t>delete</a:t>
            </a:r>
          </a:p>
          <a:p>
            <a:pPr lvl="1"/>
            <a:r>
              <a:rPr lang="en-CH" dirty="0"/>
              <a:t>is in</a:t>
            </a:r>
          </a:p>
          <a:p>
            <a:pPr lvl="1"/>
            <a:endParaRPr lang="en-CH" dirty="0"/>
          </a:p>
          <a:p>
            <a:pPr lvl="1"/>
            <a:endParaRPr lang="en-CH" dirty="0"/>
          </a:p>
          <a:p>
            <a:r>
              <a:rPr lang="en-CH" dirty="0"/>
              <a:t>sets are the same but without value</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38</a:t>
            </a:fld>
            <a:endParaRPr lang="en-US"/>
          </a:p>
        </p:txBody>
      </p:sp>
    </p:spTree>
    <p:extLst>
      <p:ext uri="{BB962C8B-B14F-4D97-AF65-F5344CB8AC3E}">
        <p14:creationId xmlns:p14="http://schemas.microsoft.com/office/powerpoint/2010/main" val="13286406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a:t>
            </a:r>
          </a:p>
          <a:p>
            <a:r>
              <a:rPr lang="en-CH" dirty="0"/>
              <a:t>set</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a:t>priority </a:t>
            </a:r>
            <a:r>
              <a:rPr lang="en-CH" dirty="0"/>
              <a:t>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39</a:t>
            </a:fld>
            <a:endParaRPr lang="en-US"/>
          </a:p>
        </p:txBody>
      </p:sp>
    </p:spTree>
    <p:extLst>
      <p:ext uri="{BB962C8B-B14F-4D97-AF65-F5344CB8AC3E}">
        <p14:creationId xmlns:p14="http://schemas.microsoft.com/office/powerpoint/2010/main" val="1069953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noFill/>
        </p:spPr>
        <p:txBody>
          <a:bodyPr/>
          <a:lstStyle/>
          <a:p>
            <a:r>
              <a:rPr lang="en-US" dirty="0"/>
              <a:t>Data types</a:t>
            </a:r>
          </a:p>
        </p:txBody>
      </p:sp>
      <p:sp>
        <p:nvSpPr>
          <p:cNvPr id="31747" name="Rectangle 3"/>
          <p:cNvSpPr>
            <a:spLocks noGrp="1" noChangeArrowheads="1"/>
          </p:cNvSpPr>
          <p:nvPr>
            <p:ph idx="1"/>
          </p:nvPr>
        </p:nvSpPr>
        <p:spPr>
          <a:xfrm>
            <a:off x="983432" y="1484784"/>
            <a:ext cx="8642176" cy="4692179"/>
          </a:xfrm>
        </p:spPr>
        <p:txBody>
          <a:bodyPr>
            <a:normAutofit fontScale="85000" lnSpcReduction="20000"/>
          </a:bodyPr>
          <a:lstStyle/>
          <a:p>
            <a:pPr>
              <a:lnSpc>
                <a:spcPct val="90000"/>
              </a:lnSpc>
            </a:pPr>
            <a:r>
              <a:rPr lang="en-US" dirty="0"/>
              <a:t>obvious but: different data structures are for storing different things</a:t>
            </a:r>
          </a:p>
          <a:p>
            <a:pPr lvl="1"/>
            <a:r>
              <a:rPr lang="en-US" dirty="0"/>
              <a:t>lists: sequences, ordered items -&gt; stack, queue; sorted search</a:t>
            </a:r>
          </a:p>
          <a:p>
            <a:pPr lvl="1"/>
            <a:r>
              <a:rPr lang="en-US" dirty="0"/>
              <a:t>sets: bunch of items, no order</a:t>
            </a:r>
          </a:p>
          <a:p>
            <a:pPr lvl="1"/>
            <a:r>
              <a:rPr lang="en-US" dirty="0"/>
              <a:t>dictionaries: key-value</a:t>
            </a:r>
          </a:p>
          <a:p>
            <a:r>
              <a:rPr lang="en-US" dirty="0"/>
              <a:t>what’s maybe not obvious is that these data structures are specialized because they have speed or memory advantages</a:t>
            </a:r>
          </a:p>
          <a:p>
            <a:pPr lvl="1"/>
            <a:r>
              <a:rPr lang="en-US" dirty="0"/>
              <a:t>Q: what is the time to retrieve an item from a list? from a dictionary? from a set?</a:t>
            </a:r>
          </a:p>
          <a:p>
            <a:r>
              <a:rPr lang="en-US" dirty="0" err="1"/>
              <a:t>Numpy</a:t>
            </a:r>
            <a:r>
              <a:rPr lang="en-US" dirty="0"/>
              <a:t> also is a specialized data structure</a:t>
            </a:r>
          </a:p>
          <a:p>
            <a:pPr lvl="1"/>
            <a:endParaRPr lang="en-US" dirty="0"/>
          </a:p>
          <a:p>
            <a:r>
              <a:rPr lang="en-US" dirty="0"/>
              <a:t>Q (exercise): 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pPr marL="457200" lvl="1" indent="0">
              <a:buNone/>
            </a:pPr>
            <a:endParaRPr lang="en-US" dirty="0"/>
          </a:p>
          <a:p>
            <a:pPr marL="0" indent="0">
              <a:lnSpc>
                <a:spcPct val="90000"/>
              </a:lnSpc>
              <a:buNone/>
            </a:pPr>
            <a:endParaRPr lang="en-US" dirty="0"/>
          </a:p>
        </p:txBody>
      </p:sp>
      <p:sp>
        <p:nvSpPr>
          <p:cNvPr id="3" name="Date Placeholder 2"/>
          <p:cNvSpPr>
            <a:spLocks noGrp="1"/>
          </p:cNvSpPr>
          <p:nvPr>
            <p:ph type="dt" sz="half" idx="10"/>
          </p:nvPr>
        </p:nvSpPr>
        <p:spPr/>
        <p:txBody>
          <a:bodyPr/>
          <a:lstStyle/>
          <a:p>
            <a:r>
              <a:rPr lang="de-CH"/>
              <a:t>July 2024, CC BY-SA 4.0</a:t>
            </a:r>
            <a:endParaRPr lang="en-US"/>
          </a:p>
        </p:txBody>
      </p:sp>
      <p:sp>
        <p:nvSpPr>
          <p:cNvPr id="4" name="Footer Placeholder 3"/>
          <p:cNvSpPr>
            <a:spLocks noGrp="1"/>
          </p:cNvSpPr>
          <p:nvPr>
            <p:ph type="ftr" sz="quarter" idx="11"/>
          </p:nvPr>
        </p:nvSpPr>
        <p:spPr/>
        <p:txBody>
          <a:bodyPr/>
          <a:lstStyle/>
          <a:p>
            <a:r>
              <a:rPr lang="en-US"/>
              <a:t>Data, v1.0</a:t>
            </a:r>
          </a:p>
        </p:txBody>
      </p:sp>
      <p:sp>
        <p:nvSpPr>
          <p:cNvPr id="2" name="Slide Number Placeholder 1">
            <a:extLst>
              <a:ext uri="{FF2B5EF4-FFF2-40B4-BE49-F238E27FC236}">
                <a16:creationId xmlns:a16="http://schemas.microsoft.com/office/drawing/2014/main" id="{2255A5EA-AA65-F05F-4658-EDA6D5CEED05}"/>
              </a:ext>
            </a:extLst>
          </p:cNvPr>
          <p:cNvSpPr>
            <a:spLocks noGrp="1"/>
          </p:cNvSpPr>
          <p:nvPr>
            <p:ph type="sldNum" sz="quarter" idx="12"/>
          </p:nvPr>
        </p:nvSpPr>
        <p:spPr/>
        <p:txBody>
          <a:bodyPr/>
          <a:lstStyle/>
          <a:p>
            <a:fld id="{EF79ADEA-B933-47CC-A4E9-04E6298B917C}" type="slidenum">
              <a:rPr lang="en-US" smtClean="0"/>
              <a:pPr/>
              <a:t>4</a:t>
            </a:fld>
            <a:endParaRPr lang="en-US"/>
          </a:p>
        </p:txBody>
      </p:sp>
      <p:sp>
        <p:nvSpPr>
          <p:cNvPr id="5" name="Rectangle 4">
            <a:extLst>
              <a:ext uri="{FF2B5EF4-FFF2-40B4-BE49-F238E27FC236}">
                <a16:creationId xmlns:a16="http://schemas.microsoft.com/office/drawing/2014/main" id="{F8B4D0B2-A90C-50F8-A8A8-7707B10E0BD9}"/>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653603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74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747">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1747">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7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5</a:t>
            </a:fld>
            <a:endParaRPr lang="en-US"/>
          </a:p>
        </p:txBody>
      </p:sp>
      <p:sp>
        <p:nvSpPr>
          <p:cNvPr id="7" name="Rectangle 6">
            <a:extLst>
              <a:ext uri="{FF2B5EF4-FFF2-40B4-BE49-F238E27FC236}">
                <a16:creationId xmlns:a16="http://schemas.microsoft.com/office/drawing/2014/main" id="{AE02F96E-D93C-3B56-FDE3-875C03DE6753}"/>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407481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CDE18-6777-76EC-EA83-32D4A908EC88}"/>
              </a:ext>
            </a:extLst>
          </p:cNvPr>
          <p:cNvSpPr>
            <a:spLocks noGrp="1"/>
          </p:cNvSpPr>
          <p:nvPr>
            <p:ph type="title"/>
          </p:nvPr>
        </p:nvSpPr>
        <p:spPr/>
        <p:txBody>
          <a:bodyPr/>
          <a:lstStyle/>
          <a:p>
            <a:r>
              <a:rPr lang="en-CH" dirty="0"/>
              <a:t>Data structures</a:t>
            </a:r>
          </a:p>
        </p:txBody>
      </p:sp>
      <p:sp>
        <p:nvSpPr>
          <p:cNvPr id="3" name="Content Placeholder 2">
            <a:extLst>
              <a:ext uri="{FF2B5EF4-FFF2-40B4-BE49-F238E27FC236}">
                <a16:creationId xmlns:a16="http://schemas.microsoft.com/office/drawing/2014/main" id="{1C82BA66-71AC-382C-AD9D-073DD9525B81}"/>
              </a:ext>
            </a:extLst>
          </p:cNvPr>
          <p:cNvSpPr>
            <a:spLocks noGrp="1"/>
          </p:cNvSpPr>
          <p:nvPr>
            <p:ph idx="1"/>
          </p:nvPr>
        </p:nvSpPr>
        <p:spPr/>
        <p:txBody>
          <a:bodyPr/>
          <a:lstStyle/>
          <a:p>
            <a:r>
              <a:rPr lang="en-CH" dirty="0"/>
              <a:t>You might know the native Python data structures (ask which ones): lists, tuples, sets, and dictionaries</a:t>
            </a:r>
          </a:p>
          <a:p>
            <a:r>
              <a:rPr lang="en-CH" dirty="0"/>
              <a:t>There are also other data structures in the standard libraries</a:t>
            </a:r>
          </a:p>
          <a:p>
            <a:r>
              <a:rPr lang="en-CH" dirty="0"/>
              <a:t>There is a whole theory of data structures</a:t>
            </a:r>
          </a:p>
          <a:p>
            <a:r>
              <a:rPr lang="en-CH" dirty="0"/>
              <a:t>For example:</a:t>
            </a:r>
          </a:p>
          <a:p>
            <a:pPr lvl="1"/>
            <a:r>
              <a:rPr lang="en-CH" dirty="0"/>
              <a:t>queue</a:t>
            </a:r>
          </a:p>
          <a:p>
            <a:pPr lvl="1"/>
            <a:r>
              <a:rPr lang="en-CH" dirty="0"/>
              <a:t>priority queues</a:t>
            </a:r>
          </a:p>
          <a:p>
            <a:pPr marL="0" indent="0">
              <a:buNone/>
            </a:pPr>
            <a:endParaRPr lang="en-CH" dirty="0"/>
          </a:p>
        </p:txBody>
      </p:sp>
      <p:sp>
        <p:nvSpPr>
          <p:cNvPr id="4" name="Date Placeholder 3">
            <a:extLst>
              <a:ext uri="{FF2B5EF4-FFF2-40B4-BE49-F238E27FC236}">
                <a16:creationId xmlns:a16="http://schemas.microsoft.com/office/drawing/2014/main" id="{3BB8FE5C-C3E5-44FD-C5F8-7B260E554B3B}"/>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E729DA3A-391A-EAC2-0B7A-96A69945C6A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DB96E5E-AC0E-F3F8-600E-31553D896B59}"/>
              </a:ext>
            </a:extLst>
          </p:cNvPr>
          <p:cNvSpPr>
            <a:spLocks noGrp="1"/>
          </p:cNvSpPr>
          <p:nvPr>
            <p:ph type="sldNum" sz="quarter" idx="12"/>
          </p:nvPr>
        </p:nvSpPr>
        <p:spPr/>
        <p:txBody>
          <a:bodyPr/>
          <a:lstStyle/>
          <a:p>
            <a:fld id="{EF79ADEA-B933-47CC-A4E9-04E6298B917C}" type="slidenum">
              <a:rPr lang="en-US" smtClean="0"/>
              <a:pPr/>
              <a:t>6</a:t>
            </a:fld>
            <a:endParaRPr lang="en-US"/>
          </a:p>
        </p:txBody>
      </p:sp>
      <p:sp>
        <p:nvSpPr>
          <p:cNvPr id="7" name="TextBox 6">
            <a:extLst>
              <a:ext uri="{FF2B5EF4-FFF2-40B4-BE49-F238E27FC236}">
                <a16:creationId xmlns:a16="http://schemas.microsoft.com/office/drawing/2014/main" id="{0ADB465C-0873-419D-2AC3-5D80D2DDA23B}"/>
              </a:ext>
            </a:extLst>
          </p:cNvPr>
          <p:cNvSpPr txBox="1"/>
          <p:nvPr/>
        </p:nvSpPr>
        <p:spPr>
          <a:xfrm>
            <a:off x="4655840" y="3645024"/>
            <a:ext cx="5904656" cy="2308324"/>
          </a:xfrm>
          <a:prstGeom prst="rect">
            <a:avLst/>
          </a:prstGeom>
          <a:solidFill>
            <a:srgbClr val="FFFF00"/>
          </a:solidFill>
        </p:spPr>
        <p:txBody>
          <a:bodyPr wrap="square" rtlCol="0">
            <a:spAutoFit/>
          </a:bodyPr>
          <a:lstStyle/>
          <a:p>
            <a:r>
              <a:rPr lang="en-CH" dirty="0"/>
              <a:t>I want to give a taste of how to think about data structures:</a:t>
            </a:r>
          </a:p>
          <a:p>
            <a:pPr marL="285750" indent="-285750">
              <a:buFontTx/>
              <a:buChar char="-"/>
            </a:pPr>
            <a:r>
              <a:rPr lang="en-CH" dirty="0"/>
              <a:t>what is stored</a:t>
            </a:r>
          </a:p>
          <a:p>
            <a:pPr marL="285750" indent="-285750">
              <a:buFontTx/>
              <a:buChar char="-"/>
            </a:pPr>
            <a:r>
              <a:rPr lang="en-CH" dirty="0"/>
              <a:t>what are the operations that can be done on them</a:t>
            </a:r>
          </a:p>
          <a:p>
            <a:pPr marL="285750" indent="-285750">
              <a:buFontTx/>
              <a:buChar char="-"/>
            </a:pPr>
            <a:r>
              <a:rPr lang="en-CH" dirty="0"/>
              <a:t>how they are implemented and how efficient that is, is another matter (e.g. representation of graphs in matrices vs dictionaries)</a:t>
            </a:r>
          </a:p>
          <a:p>
            <a:pPr marL="285750" indent="-285750">
              <a:buFontTx/>
              <a:buChar char="-"/>
            </a:pPr>
            <a:r>
              <a:rPr lang="en-CH" dirty="0"/>
              <a:t>you don’t need to know the implementation, j</a:t>
            </a:r>
            <a:r>
              <a:rPr lang="en-US" dirty="0"/>
              <a:t>us</a:t>
            </a:r>
            <a:r>
              <a:rPr lang="en-CH" dirty="0"/>
              <a:t>t the efficiency of each operation</a:t>
            </a:r>
          </a:p>
        </p:txBody>
      </p:sp>
      <p:sp>
        <p:nvSpPr>
          <p:cNvPr id="8" name="Rectangle 7">
            <a:extLst>
              <a:ext uri="{FF2B5EF4-FFF2-40B4-BE49-F238E27FC236}">
                <a16:creationId xmlns:a16="http://schemas.microsoft.com/office/drawing/2014/main" id="{ED0BE99A-1167-A123-57D4-7F21C3EF5475}"/>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28341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660785"/>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400" noProof="1"/>
              <a:t>a.k.a. the </a:t>
            </a:r>
            <a:r>
              <a:rPr lang="en-US" sz="44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57054" y="5842844"/>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dirty="0"/>
              <a:t>Pietro Berkes</a:t>
            </a:r>
          </a:p>
        </p:txBody>
      </p:sp>
      <p:sp>
        <p:nvSpPr>
          <p:cNvPr id="4" name="Date Placeholder 3">
            <a:extLst>
              <a:ext uri="{FF2B5EF4-FFF2-40B4-BE49-F238E27FC236}">
                <a16:creationId xmlns:a16="http://schemas.microsoft.com/office/drawing/2014/main" id="{A16EF5EF-4D9A-3BC3-A63E-1C4F3EBDF596}"/>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66FE3354-DB51-D4BD-7D94-EFA1914A9EA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D202B91-ABE6-BAB5-EDA9-684DD1F5521B}"/>
              </a:ext>
            </a:extLst>
          </p:cNvPr>
          <p:cNvSpPr>
            <a:spLocks noGrp="1"/>
          </p:cNvSpPr>
          <p:nvPr>
            <p:ph type="sldNum" sz="quarter" idx="12"/>
          </p:nvPr>
        </p:nvSpPr>
        <p:spPr/>
        <p:txBody>
          <a:bodyPr/>
          <a:lstStyle/>
          <a:p>
            <a:fld id="{EF79ADEA-B933-47CC-A4E9-04E6298B917C}" type="slidenum">
              <a:rPr lang="en-US" smtClean="0"/>
              <a:pPr/>
              <a:t>7</a:t>
            </a:fld>
            <a:endParaRPr lang="en-US"/>
          </a:p>
        </p:txBody>
      </p:sp>
    </p:spTree>
    <p:extLst>
      <p:ext uri="{BB962C8B-B14F-4D97-AF65-F5344CB8AC3E}">
        <p14:creationId xmlns:p14="http://schemas.microsoft.com/office/powerpoint/2010/main" val="4061990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What are data structures?</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Which data structures do you know? write down, start with the ones they use 90% of the time, ask for more exotic ones</a:t>
            </a:r>
          </a:p>
          <a:p>
            <a:r>
              <a:rPr lang="en-US" dirty="0"/>
              <a:t>you could store data in a dictionary as a list — what makes you choose a data structure over another?</a:t>
            </a:r>
          </a:p>
          <a:p>
            <a:r>
              <a:rPr lang="en-US" dirty="0"/>
              <a:t>what are the things you need to take into account when thinking about data?</a:t>
            </a:r>
            <a:endParaRPr lang="en-CH" dirty="0"/>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8</a:t>
            </a:fld>
            <a:endParaRPr lang="en-US"/>
          </a:p>
        </p:txBody>
      </p:sp>
      <p:sp>
        <p:nvSpPr>
          <p:cNvPr id="7" name="TextBox 6">
            <a:extLst>
              <a:ext uri="{FF2B5EF4-FFF2-40B4-BE49-F238E27FC236}">
                <a16:creationId xmlns:a16="http://schemas.microsoft.com/office/drawing/2014/main" id="{AC3B05DF-5033-4B56-7A56-C611416F3178}"/>
              </a:ext>
            </a:extLst>
          </p:cNvPr>
          <p:cNvSpPr txBox="1"/>
          <p:nvPr/>
        </p:nvSpPr>
        <p:spPr>
          <a:xfrm>
            <a:off x="8832304" y="692696"/>
            <a:ext cx="2088232" cy="646331"/>
          </a:xfrm>
          <a:prstGeom prst="rect">
            <a:avLst/>
          </a:prstGeom>
          <a:solidFill>
            <a:srgbClr val="FFFF00"/>
          </a:solidFill>
        </p:spPr>
        <p:txBody>
          <a:bodyPr wrap="square" rtlCol="0">
            <a:spAutoFit/>
          </a:bodyPr>
          <a:lstStyle/>
          <a:p>
            <a:r>
              <a:rPr lang="en-CH" dirty="0"/>
              <a:t>Not in a slide, this is an interactive part</a:t>
            </a:r>
          </a:p>
        </p:txBody>
      </p:sp>
    </p:spTree>
    <p:extLst>
      <p:ext uri="{BB962C8B-B14F-4D97-AF65-F5344CB8AC3E}">
        <p14:creationId xmlns:p14="http://schemas.microsoft.com/office/powerpoint/2010/main" val="1717558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CH" dirty="0"/>
              <a:t>What’s the problem with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9</a:t>
            </a:fld>
            <a:r>
              <a:rPr lang="en-US" dirty="0"/>
              <a:t>d</a:t>
            </a:r>
          </a:p>
        </p:txBody>
      </p:sp>
      <p:sp>
        <p:nvSpPr>
          <p:cNvPr id="7" name="TextBox 6">
            <a:extLst>
              <a:ext uri="{FF2B5EF4-FFF2-40B4-BE49-F238E27FC236}">
                <a16:creationId xmlns:a16="http://schemas.microsoft.com/office/drawing/2014/main" id="{C6230424-2B71-979D-7CDE-C2DD613294FA}"/>
              </a:ext>
            </a:extLst>
          </p:cNvPr>
          <p:cNvSpPr txBox="1"/>
          <p:nvPr/>
        </p:nvSpPr>
        <p:spPr>
          <a:xfrm>
            <a:off x="8153400" y="193871"/>
            <a:ext cx="1975048" cy="923330"/>
          </a:xfrm>
          <a:prstGeom prst="rect">
            <a:avLst/>
          </a:prstGeom>
          <a:solidFill>
            <a:srgbClr val="FFFF00"/>
          </a:solidFill>
        </p:spPr>
        <p:txBody>
          <a:bodyPr wrap="square" rtlCol="0">
            <a:spAutoFit/>
          </a:bodyPr>
          <a:lstStyle/>
          <a:p>
            <a:r>
              <a:rPr lang="en-CH" dirty="0"/>
              <a:t>This is an open question to the class</a:t>
            </a:r>
          </a:p>
        </p:txBody>
      </p:sp>
      <p:grpSp>
        <p:nvGrpSpPr>
          <p:cNvPr id="9" name="Group 8">
            <a:extLst>
              <a:ext uri="{FF2B5EF4-FFF2-40B4-BE49-F238E27FC236}">
                <a16:creationId xmlns:a16="http://schemas.microsoft.com/office/drawing/2014/main" id="{EC2AF69A-F6CA-6E0B-D9FA-641A384D97BF}"/>
              </a:ext>
            </a:extLst>
          </p:cNvPr>
          <p:cNvGrpSpPr/>
          <p:nvPr/>
        </p:nvGrpSpPr>
        <p:grpSpPr>
          <a:xfrm>
            <a:off x="4676394" y="1440014"/>
            <a:ext cx="2839213" cy="4303548"/>
            <a:chOff x="1701801" y="2008201"/>
            <a:chExt cx="2362200" cy="2572266"/>
          </a:xfrm>
        </p:grpSpPr>
        <p:sp>
          <p:nvSpPr>
            <p:cNvPr id="10" name="Rectangle 9">
              <a:extLst>
                <a:ext uri="{FF2B5EF4-FFF2-40B4-BE49-F238E27FC236}">
                  <a16:creationId xmlns:a16="http://schemas.microsoft.com/office/drawing/2014/main" id="{5AB453F1-DA46-FEB4-7CEA-DF75D98B8402}"/>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11" name="Rectangle 10">
              <a:extLst>
                <a:ext uri="{FF2B5EF4-FFF2-40B4-BE49-F238E27FC236}">
                  <a16:creationId xmlns:a16="http://schemas.microsoft.com/office/drawing/2014/main" id="{EDA606C9-9334-F634-EA14-D788E865293C}"/>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2" name="Group 11">
            <a:extLst>
              <a:ext uri="{FF2B5EF4-FFF2-40B4-BE49-F238E27FC236}">
                <a16:creationId xmlns:a16="http://schemas.microsoft.com/office/drawing/2014/main" id="{08B8FCB8-0DED-2AD1-681A-872E2461567E}"/>
              </a:ext>
            </a:extLst>
          </p:cNvPr>
          <p:cNvGrpSpPr/>
          <p:nvPr/>
        </p:nvGrpSpPr>
        <p:grpSpPr>
          <a:xfrm>
            <a:off x="1078230" y="1440014"/>
            <a:ext cx="2839213" cy="4303548"/>
            <a:chOff x="2370668" y="2025135"/>
            <a:chExt cx="2362200" cy="2572266"/>
          </a:xfrm>
        </p:grpSpPr>
        <p:sp>
          <p:nvSpPr>
            <p:cNvPr id="13" name="Rectangle 12">
              <a:extLst>
                <a:ext uri="{FF2B5EF4-FFF2-40B4-BE49-F238E27FC236}">
                  <a16:creationId xmlns:a16="http://schemas.microsoft.com/office/drawing/2014/main" id="{BB0DADC1-C43A-2D9F-35A2-E86F8E1AAC09}"/>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Organizing data so that analyses are easy</a:t>
              </a:r>
            </a:p>
            <a:p>
              <a:pPr marL="285744" indent="-285744">
                <a:buFont typeface="Arial" panose="020B0604020202020204" pitchFamily="34" charset="0"/>
                <a:buChar char="•"/>
              </a:pPr>
              <a:r>
                <a:rPr lang="en-US" sz="2400" dirty="0">
                  <a:solidFill>
                    <a:schemeClr val="tx1"/>
                  </a:solidFill>
                </a:rPr>
                <a:t>Efficient processing </a:t>
              </a:r>
            </a:p>
            <a:p>
              <a:pPr marL="285744" indent="-285744">
                <a:buFont typeface="Arial" panose="020B0604020202020204" pitchFamily="34" charset="0"/>
                <a:buChar char="•"/>
              </a:pPr>
              <a:r>
                <a:rPr lang="en-US" sz="2400" dirty="0">
                  <a:solidFill>
                    <a:schemeClr val="tx1"/>
                  </a:solidFill>
                </a:rPr>
                <a:t>(no for loops!)</a:t>
              </a:r>
            </a:p>
          </p:txBody>
        </p:sp>
        <p:sp>
          <p:nvSpPr>
            <p:cNvPr id="14" name="Rectangle 13">
              <a:extLst>
                <a:ext uri="{FF2B5EF4-FFF2-40B4-BE49-F238E27FC236}">
                  <a16:creationId xmlns:a16="http://schemas.microsoft.com/office/drawing/2014/main" id="{A4BAAD8B-12D3-3F52-344B-26B484E206AC}"/>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15" name="Group 14">
            <a:extLst>
              <a:ext uri="{FF2B5EF4-FFF2-40B4-BE49-F238E27FC236}">
                <a16:creationId xmlns:a16="http://schemas.microsoft.com/office/drawing/2014/main" id="{E0610942-B8E8-1C2F-4563-17A4DBB5CCCB}"/>
              </a:ext>
            </a:extLst>
          </p:cNvPr>
          <p:cNvGrpSpPr/>
          <p:nvPr/>
        </p:nvGrpSpPr>
        <p:grpSpPr>
          <a:xfrm>
            <a:off x="8274558" y="1440014"/>
            <a:ext cx="2839213" cy="4303548"/>
            <a:chOff x="5283201" y="2074335"/>
            <a:chExt cx="2362200" cy="2523066"/>
          </a:xfrm>
        </p:grpSpPr>
        <p:sp>
          <p:nvSpPr>
            <p:cNvPr id="16" name="Rectangle 15">
              <a:extLst>
                <a:ext uri="{FF2B5EF4-FFF2-40B4-BE49-F238E27FC236}">
                  <a16:creationId xmlns:a16="http://schemas.microsoft.com/office/drawing/2014/main" id="{D5BAD3CE-5FE6-64CA-134F-1C669B6EC0DB}"/>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17" name="Rectangle 16">
              <a:extLst>
                <a:ext uri="{FF2B5EF4-FFF2-40B4-BE49-F238E27FC236}">
                  <a16:creationId xmlns:a16="http://schemas.microsoft.com/office/drawing/2014/main" id="{FE970BEA-D60E-6D04-6AE9-49B6ECE82E7E}"/>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21" name="TextBox 20">
            <a:extLst>
              <a:ext uri="{FF2B5EF4-FFF2-40B4-BE49-F238E27FC236}">
                <a16:creationId xmlns:a16="http://schemas.microsoft.com/office/drawing/2014/main" id="{0AF9F6BA-F2D2-2BD9-30ED-9FA31A7BEDC0}"/>
              </a:ext>
            </a:extLst>
          </p:cNvPr>
          <p:cNvSpPr txBox="1"/>
          <p:nvPr/>
        </p:nvSpPr>
        <p:spPr>
          <a:xfrm>
            <a:off x="407368" y="1976708"/>
            <a:ext cx="1975048" cy="923330"/>
          </a:xfrm>
          <a:prstGeom prst="rect">
            <a:avLst/>
          </a:prstGeom>
          <a:solidFill>
            <a:srgbClr val="FFFF00"/>
          </a:solidFill>
        </p:spPr>
        <p:txBody>
          <a:bodyPr wrap="square" rtlCol="0">
            <a:spAutoFit/>
          </a:bodyPr>
          <a:lstStyle/>
          <a:p>
            <a:r>
              <a:rPr lang="en-CH" dirty="0"/>
              <a:t>These are criteria for selecting a data structure</a:t>
            </a:r>
          </a:p>
        </p:txBody>
      </p:sp>
    </p:spTree>
    <p:extLst>
      <p:ext uri="{BB962C8B-B14F-4D97-AF65-F5344CB8AC3E}">
        <p14:creationId xmlns:p14="http://schemas.microsoft.com/office/powerpoint/2010/main" val="3227291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77617</TotalTime>
  <Words>3268</Words>
  <Application>Microsoft Macintosh PowerPoint</Application>
  <PresentationFormat>Widescreen</PresentationFormat>
  <Paragraphs>474</Paragraphs>
  <Slides>39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-apple-system</vt:lpstr>
      <vt:lpstr>Arial</vt:lpstr>
      <vt:lpstr>Calibri</vt:lpstr>
      <vt:lpstr>Calibri Light</vt:lpstr>
      <vt:lpstr>SegoeUI</vt:lpstr>
      <vt:lpstr>Office Theme</vt:lpstr>
      <vt:lpstr>Data class outline</vt:lpstr>
      <vt:lpstr>Goals (will be removed)</vt:lpstr>
      <vt:lpstr>PowerPoint Presentation</vt:lpstr>
      <vt:lpstr>Data types</vt:lpstr>
      <vt:lpstr>All the data structures</vt:lpstr>
      <vt:lpstr>Data structures</vt:lpstr>
      <vt:lpstr>PowerPoint Presentation</vt:lpstr>
      <vt:lpstr>What are data structures?</vt:lpstr>
      <vt:lpstr>What’s the problem with data?</vt:lpstr>
      <vt:lpstr>How performance scales: big-O</vt:lpstr>
      <vt:lpstr>How performance scales: big-O</vt:lpstr>
      <vt:lpstr>PowerPoint Presentation</vt:lpstr>
      <vt:lpstr>Example: Find common words</vt:lpstr>
      <vt:lpstr>Find common words, 2x for-loops implementation</vt:lpstr>
      <vt:lpstr>Find common words, sorted lists implementation</vt:lpstr>
      <vt:lpstr>Find common words, sets implementation</vt:lpstr>
      <vt:lpstr>Basic information about Python data structures </vt:lpstr>
      <vt:lpstr>Exercise</vt:lpstr>
      <vt:lpstr>NUMPY</vt:lpstr>
      <vt:lpstr>Numpy content draft</vt:lpstr>
      <vt:lpstr>NumPy – huh, yeah – what’s it good for?</vt:lpstr>
      <vt:lpstr>Array: an N-dim grid of homogenous data</vt:lpstr>
      <vt:lpstr>Strength 1: Memory organization</vt:lpstr>
      <vt:lpstr>Strength 2: Fast vectorized operations</vt:lpstr>
      <vt:lpstr>PowerPoint Presentation</vt:lpstr>
      <vt:lpstr>PowerPoint Presentation</vt:lpstr>
      <vt:lpstr>TABULAR DATA</vt:lpstr>
      <vt:lpstr>Tabular data</vt:lpstr>
      <vt:lpstr>Data organization</vt:lpstr>
      <vt:lpstr>Tabular Data</vt:lpstr>
      <vt:lpstr>The most common data format on the planet!</vt:lpstr>
      <vt:lpstr>What is tabular data?</vt:lpstr>
      <vt:lpstr>Storing tabular data</vt:lpstr>
      <vt:lpstr>PowerPoint Presentation</vt:lpstr>
      <vt:lpstr>PowerPoint Presentation</vt:lpstr>
      <vt:lpstr>Lists</vt:lpstr>
      <vt:lpstr>PowerPoint Presentation</vt:lpstr>
      <vt:lpstr>Dictionaries (“hashmap”)</vt:lpstr>
      <vt:lpstr>All the data structures</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1148</cp:revision>
  <cp:lastPrinted>2017-08-28T05:46:03Z</cp:lastPrinted>
  <dcterms:created xsi:type="dcterms:W3CDTF">2010-10-01T16:09:12Z</dcterms:created>
  <dcterms:modified xsi:type="dcterms:W3CDTF">2024-07-03T14:53:09Z</dcterms:modified>
</cp:coreProperties>
</file>

<file path=docProps/thumbnail.jpeg>
</file>